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43.xml" ContentType="application/vnd.openxmlformats-officedocument.presentationml.notesSlide+xml"/>
  <Override PartName="/ppt/notesSlides/notesSlide16.xml" ContentType="application/vnd.openxmlformats-officedocument.presentationml.notesSlide+xml"/>
  <Override PartName="/ppt/notesSlides/notesSlide4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27.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4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3">
          <p15:clr>
            <a:srgbClr val="747775"/>
          </p15:clr>
        </p15:guide>
        <p15:guide id="2" pos="2880">
          <p15:clr>
            <a:srgbClr val="747775"/>
          </p15:clr>
        </p15:guide>
        <p15:guide id="3" orient="horz" pos="632">
          <p15:clr>
            <a:srgbClr val="747775"/>
          </p15:clr>
        </p15:guide>
        <p15:guide id="4" orient="horz" pos="291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753"/>
        <p:guide pos="2880"/>
        <p:guide orient="horz" pos="632"/>
        <p:guide orient="horz" pos="29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70dad2954c_2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70dad2954c_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6f2ce78b5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6f2ce78b5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6f2ce78b5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6f2ce78b5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6f2ce78b5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6f2ce78b5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f2ce78b5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f2ce78b5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6f2ce78b5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6f2ce78b5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f2ce78b5b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6f2ce78b5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6f2ce78b5b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6f2ce78b5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f2ce78b5b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f2ce78b5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f2ce78b5b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f2ce78b5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f2ce78b5b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6f2ce78b5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f2ce78b5b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f2ce78b5b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f2ce78b5b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6f2ce78b5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6f2ce78b5b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6f2ce78b5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6f2ce78b5b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6f2ce78b5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f2ce78b5b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6f2ce78b5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f2ce78b5b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6f2ce78b5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6f2ce78b5b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6f2ce78b5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6f2ce78b5b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6f2ce78b5b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6f2ce78b5b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6f2ce78b5b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6f2ce78b5b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6f2ce78b5b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6f2ce78b5b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6f2ce78b5b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6f2ce78b5b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6f2ce78b5b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6f2ce78b5b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6f2ce78b5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f2ce78b5b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6f2ce78b5b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6f2ce78b5b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6f2ce78b5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6f2ce78b5b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6f2ce78b5b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6f2ce78b5b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6f2ce78b5b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6f2ce78b5b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6f2ce78b5b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6f2ce78b5b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6f2ce78b5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6f2ce78b5b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6f2ce78b5b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6f2ce78b5b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6f2ce78b5b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d97f8455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d97f845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6f2ce78b5b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6f2ce78b5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6f2ce78b5b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6f2ce78b5b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6f2ce78b5b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6f2ce78b5b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6f2ce78b5b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6f2ce78b5b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f2ce78b5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6f2ce78b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f2ce78b5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f2ce78b5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f2ce78b5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f2ce78b5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f2ce78b5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f2ce78b5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6f2ce78b5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6f2ce78b5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rgbClr val="E52713"/>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15" name="Google Shape;15;p3" title="Logo.png"/>
          <p:cNvPicPr preferRelativeResize="0"/>
          <p:nvPr/>
        </p:nvPicPr>
        <p:blipFill>
          <a:blip r:embed="rId2">
            <a:alphaModFix/>
          </a:blip>
          <a:stretch>
            <a:fillRect/>
          </a:stretch>
        </p:blipFill>
        <p:spPr>
          <a:xfrm>
            <a:off x="4039700" y="3868221"/>
            <a:ext cx="1064600" cy="10419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Slide" type="secHead">
  <p:cSld name="SECTION_HEADER">
    <p:spTree>
      <p:nvGrpSpPr>
        <p:cNvPr id="1" name="Shape 16"/>
        <p:cNvGrpSpPr/>
        <p:nvPr/>
      </p:nvGrpSpPr>
      <p:grpSpPr>
        <a:xfrm>
          <a:off x="0" y="0"/>
          <a:ext cx="0" cy="0"/>
          <a:chOff x="0" y="0"/>
          <a:chExt cx="0" cy="0"/>
        </a:xfrm>
      </p:grpSpPr>
      <p:pic>
        <p:nvPicPr>
          <p:cNvPr id="17" name="Google Shape;17;p4" title="dsu_outline_logo.png"/>
          <p:cNvPicPr preferRelativeResize="0"/>
          <p:nvPr/>
        </p:nvPicPr>
        <p:blipFill rotWithShape="1">
          <a:blip r:embed="rId2">
            <a:alphaModFix amt="5000"/>
          </a:blip>
          <a:srcRect l="-8563" t="17076" r="-8259" b="17069"/>
          <a:stretch/>
        </p:blipFill>
        <p:spPr>
          <a:xfrm>
            <a:off x="-24275" y="76200"/>
            <a:ext cx="9168276" cy="5143499"/>
          </a:xfrm>
          <a:prstGeom prst="rect">
            <a:avLst/>
          </a:prstGeom>
          <a:noFill/>
          <a:ln>
            <a:noFill/>
          </a:ln>
        </p:spPr>
      </p:pic>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
        <p:nvSpPr>
          <p:cNvPr id="19" name="Google Shape;19;p4"/>
          <p:cNvSpPr txBox="1">
            <a:spLocks noGrp="1"/>
          </p:cNvSpPr>
          <p:nvPr>
            <p:ph type="subTitle" idx="1"/>
          </p:nvPr>
        </p:nvSpPr>
        <p:spPr>
          <a:xfrm>
            <a:off x="161250" y="2157700"/>
            <a:ext cx="8797200" cy="828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2400"/>
              <a:buNone/>
              <a:defRPr sz="2400">
                <a:solidFill>
                  <a:schemeClr val="dk1"/>
                </a:solidFill>
              </a:defRPr>
            </a:lvl1pPr>
            <a:lvl2pPr lvl="1" algn="ctr">
              <a:spcBef>
                <a:spcPts val="0"/>
              </a:spcBef>
              <a:spcAft>
                <a:spcPts val="0"/>
              </a:spcAft>
              <a:buClr>
                <a:schemeClr val="dk1"/>
              </a:buClr>
              <a:buSzPts val="1400"/>
              <a:buNone/>
              <a:defRPr>
                <a:solidFill>
                  <a:schemeClr val="dk1"/>
                </a:solidFill>
              </a:defRPr>
            </a:lvl2pPr>
            <a:lvl3pPr lvl="2" algn="ctr">
              <a:spcBef>
                <a:spcPts val="0"/>
              </a:spcBef>
              <a:spcAft>
                <a:spcPts val="0"/>
              </a:spcAft>
              <a:buClr>
                <a:schemeClr val="dk1"/>
              </a:buClr>
              <a:buSzPts val="1400"/>
              <a:buNone/>
              <a:defRPr>
                <a:solidFill>
                  <a:schemeClr val="dk1"/>
                </a:solidFill>
              </a:defRPr>
            </a:lvl3pPr>
            <a:lvl4pPr lvl="3" algn="ctr">
              <a:spcBef>
                <a:spcPts val="0"/>
              </a:spcBef>
              <a:spcAft>
                <a:spcPts val="0"/>
              </a:spcAft>
              <a:buClr>
                <a:schemeClr val="dk1"/>
              </a:buClr>
              <a:buSzPts val="1400"/>
              <a:buNone/>
              <a:defRPr>
                <a:solidFill>
                  <a:schemeClr val="dk1"/>
                </a:solidFill>
              </a:defRPr>
            </a:lvl4pPr>
            <a:lvl5pPr lvl="4" algn="ctr">
              <a:spcBef>
                <a:spcPts val="0"/>
              </a:spcBef>
              <a:spcAft>
                <a:spcPts val="0"/>
              </a:spcAft>
              <a:buClr>
                <a:schemeClr val="dk1"/>
              </a:buClr>
              <a:buSzPts val="1400"/>
              <a:buNone/>
              <a:defRPr>
                <a:solidFill>
                  <a:schemeClr val="dk1"/>
                </a:solidFill>
              </a:defRPr>
            </a:lvl5pPr>
            <a:lvl6pPr lvl="5" algn="ctr">
              <a:spcBef>
                <a:spcPts val="0"/>
              </a:spcBef>
              <a:spcAft>
                <a:spcPts val="0"/>
              </a:spcAft>
              <a:buClr>
                <a:schemeClr val="dk1"/>
              </a:buClr>
              <a:buSzPts val="1400"/>
              <a:buNone/>
              <a:defRPr>
                <a:solidFill>
                  <a:schemeClr val="dk1"/>
                </a:solidFill>
              </a:defRPr>
            </a:lvl6pPr>
            <a:lvl7pPr lvl="6" algn="ctr">
              <a:spcBef>
                <a:spcPts val="0"/>
              </a:spcBef>
              <a:spcAft>
                <a:spcPts val="0"/>
              </a:spcAft>
              <a:buClr>
                <a:schemeClr val="dk1"/>
              </a:buClr>
              <a:buSzPts val="1400"/>
              <a:buNone/>
              <a:defRPr>
                <a:solidFill>
                  <a:schemeClr val="dk1"/>
                </a:solidFill>
              </a:defRPr>
            </a:lvl7pPr>
            <a:lvl8pPr lvl="7" algn="ctr">
              <a:spcBef>
                <a:spcPts val="0"/>
              </a:spcBef>
              <a:spcAft>
                <a:spcPts val="0"/>
              </a:spcAft>
              <a:buClr>
                <a:schemeClr val="dk1"/>
              </a:buClr>
              <a:buSzPts val="1400"/>
              <a:buNone/>
              <a:defRPr>
                <a:solidFill>
                  <a:schemeClr val="dk1"/>
                </a:solidFill>
              </a:defRPr>
            </a:lvl8pPr>
            <a:lvl9pPr lvl="8" algn="ctr">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amp; Captions"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pic>
        <p:nvPicPr>
          <p:cNvPr id="22" name="Google Shape;22;p5" title="SD_preLOGO_R_tilskaret_u_baggrund.png"/>
          <p:cNvPicPr preferRelativeResize="0"/>
          <p:nvPr/>
        </p:nvPicPr>
        <p:blipFill>
          <a:blip r:embed="rId2">
            <a:alphaModFix/>
          </a:blip>
          <a:stretch>
            <a:fillRect/>
          </a:stretch>
        </p:blipFill>
        <p:spPr>
          <a:xfrm>
            <a:off x="298205" y="4285450"/>
            <a:ext cx="548640" cy="556478"/>
          </a:xfrm>
          <a:prstGeom prst="rect">
            <a:avLst/>
          </a:prstGeom>
          <a:noFill/>
          <a:ln>
            <a:noFill/>
          </a:ln>
        </p:spPr>
      </p:pic>
      <p:sp>
        <p:nvSpPr>
          <p:cNvPr id="23" name="Google Shape;23;p5"/>
          <p:cNvSpPr>
            <a:spLocks noGrp="1"/>
          </p:cNvSpPr>
          <p:nvPr>
            <p:ph type="pic" idx="2"/>
          </p:nvPr>
        </p:nvSpPr>
        <p:spPr>
          <a:xfrm>
            <a:off x="4572000" y="360600"/>
            <a:ext cx="4273800" cy="42738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584">
          <p15:clr>
            <a:srgbClr val="E46962"/>
          </p15:clr>
        </p15:guide>
        <p15:guide id="2" pos="2880">
          <p15:clr>
            <a:srgbClr val="E46962"/>
          </p15:clr>
        </p15:guide>
        <p15:guide id="3" orient="horz" pos="188">
          <p15:clr>
            <a:srgbClr val="E46962"/>
          </p15:clr>
        </p15:guide>
        <p15:guide id="4" pos="188">
          <p15:clr>
            <a:srgbClr val="E46962"/>
          </p15:clr>
        </p15:guide>
        <p15:guide id="5" orient="horz" pos="3050">
          <p15:clr>
            <a:srgbClr val="E46962"/>
          </p15:clr>
        </p15:guide>
        <p15:guide id="6" pos="5572">
          <p15:clr>
            <a:srgbClr val="E46962"/>
          </p15:clr>
        </p15:guide>
        <p15:guide id="7" pos="2692">
          <p15:clr>
            <a:srgbClr val="E46962"/>
          </p15:clr>
        </p15:guide>
        <p15:guide id="8" pos="306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drive.google.com/drive/folders/1ww4frs6GuDYjEd2_xDVg4hUSqn8uak9V?usp=sharing"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drive.google.com/drive/folders/1ww4frs6GuDYjEd2_xDVg4hUSqn8uak9V?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14" title="dsu_outline_logo.png"/>
          <p:cNvPicPr preferRelativeResize="0"/>
          <p:nvPr/>
        </p:nvPicPr>
        <p:blipFill>
          <a:blip r:embed="rId3">
            <a:alphaModFix amt="8000"/>
          </a:blip>
          <a:stretch>
            <a:fillRect/>
          </a:stretch>
        </p:blipFill>
        <p:spPr>
          <a:xfrm>
            <a:off x="2715362" y="382875"/>
            <a:ext cx="3713275" cy="3695123"/>
          </a:xfrm>
          <a:prstGeom prst="rect">
            <a:avLst/>
          </a:prstGeom>
          <a:noFill/>
          <a:ln>
            <a:noFill/>
          </a:ln>
        </p:spPr>
      </p:pic>
      <p:pic>
        <p:nvPicPr>
          <p:cNvPr id="58" name="Google Shape;58;p14" title="SD_preLOGO_R_tilskaret_u_baggrund.png"/>
          <p:cNvPicPr preferRelativeResize="0"/>
          <p:nvPr/>
        </p:nvPicPr>
        <p:blipFill>
          <a:blip r:embed="rId4">
            <a:alphaModFix/>
          </a:blip>
          <a:stretch>
            <a:fillRect/>
          </a:stretch>
        </p:blipFill>
        <p:spPr>
          <a:xfrm>
            <a:off x="4297680" y="4317362"/>
            <a:ext cx="548640" cy="556478"/>
          </a:xfrm>
          <a:prstGeom prst="rect">
            <a:avLst/>
          </a:prstGeom>
          <a:noFill/>
          <a:ln>
            <a:noFill/>
          </a:ln>
        </p:spPr>
      </p:pic>
      <p:sp>
        <p:nvSpPr>
          <p:cNvPr id="59" name="Google Shape;59;p14"/>
          <p:cNvSpPr txBox="1">
            <a:spLocks noGrp="1"/>
          </p:cNvSpPr>
          <p:nvPr>
            <p:ph type="title" idx="4294967295"/>
          </p:nvPr>
        </p:nvSpPr>
        <p:spPr>
          <a:xfrm>
            <a:off x="311700" y="1900025"/>
            <a:ext cx="85206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200" b="1"/>
              <a:t>25 Facebook-opslag </a:t>
            </a:r>
            <a:br>
              <a:rPr lang="en" sz="3200" b="1"/>
            </a:br>
            <a:r>
              <a:rPr lang="en" sz="3200" b="1"/>
              <a:t>til rekruttering af nye medlemmer</a:t>
            </a:r>
            <a:endParaRPr sz="32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p:nvPr/>
        </p:nvSpPr>
        <p:spPr>
          <a:xfrm>
            <a:off x="298200" y="1143000"/>
            <a:ext cx="3644700" cy="26475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Leder du efter en sport med struktur og fællesskab til dit barn?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Hos (Skytteforeningens navn) lærer børn og unge at mestre teknikken bag skydning, samtidig med at de får nye venner og sjove oplevelser. </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Præcision</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Teknik</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Sjove klubaktiviteter</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Book en gratis prøvetime - klik her: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31" name="Google Shape;131;p23"/>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32" name="Google Shape;132;p23"/>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8</a:t>
            </a:r>
            <a:endParaRPr sz="800" b="1">
              <a:solidFill>
                <a:srgbClr val="E52713"/>
              </a:solidFill>
            </a:endParaRPr>
          </a:p>
        </p:txBody>
      </p:sp>
      <p:pic>
        <p:nvPicPr>
          <p:cNvPr id="133" name="Google Shape;133;p23" title="Dansk_Skytte_union_8.jpg"/>
          <p:cNvPicPr preferRelativeResize="0">
            <a:picLocks noGrp="1"/>
          </p:cNvPicPr>
          <p:nvPr>
            <p:ph type="pic" idx="2"/>
          </p:nvPr>
        </p:nvPicPr>
        <p:blipFill rotWithShape="1">
          <a:blip r:embed="rId3">
            <a:alphaModFix/>
          </a:blip>
          <a:srcRect/>
          <a:stretch/>
        </p:blipFill>
        <p:spPr>
          <a:xfrm>
            <a:off x="4572000" y="360600"/>
            <a:ext cx="4273800" cy="4273803"/>
          </a:xfrm>
          <a:prstGeom prst="rect">
            <a:avLst/>
          </a:prstGeom>
        </p:spPr>
      </p:pic>
      <p:sp>
        <p:nvSpPr>
          <p:cNvPr id="134" name="Google Shape;134;p23"/>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p:nvPr/>
        </p:nvSpPr>
        <p:spPr>
          <a:xfrm>
            <a:off x="298200" y="1143000"/>
            <a:ext cx="3461100" cy="2301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Skyd som en olympisk mester.</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Skydning er en anerkendt OL-disciplin, og det hele starter i klubber som vores. Hos (Skytteforeningens navn) hjælper vi børn og unge med teknik og koncentration. Vi sætter mål sammen med dem og hjælper dem med at nå dem, og vi har det sjovt samtidig.</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Klik her og book en gratis prøvetime. Måske bliver du den næste OL mester?: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40" name="Google Shape;140;p24"/>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41" name="Google Shape;141;p24"/>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9</a:t>
            </a:r>
            <a:endParaRPr sz="800" b="1">
              <a:solidFill>
                <a:srgbClr val="E52713"/>
              </a:solidFill>
            </a:endParaRPr>
          </a:p>
        </p:txBody>
      </p:sp>
      <p:pic>
        <p:nvPicPr>
          <p:cNvPr id="142" name="Google Shape;142;p24" title="Dansk_Skytte_union_9.jpg"/>
          <p:cNvPicPr preferRelativeResize="0">
            <a:picLocks noGrp="1"/>
          </p:cNvPicPr>
          <p:nvPr>
            <p:ph type="pic" idx="2"/>
          </p:nvPr>
        </p:nvPicPr>
        <p:blipFill rotWithShape="1">
          <a:blip r:embed="rId3">
            <a:alphaModFix/>
          </a:blip>
          <a:srcRect/>
          <a:stretch/>
        </p:blipFill>
        <p:spPr>
          <a:xfrm>
            <a:off x="4572000" y="360600"/>
            <a:ext cx="4273800" cy="4273803"/>
          </a:xfrm>
          <a:prstGeom prst="rect">
            <a:avLst/>
          </a:prstGeom>
        </p:spPr>
      </p:pic>
      <p:sp>
        <p:nvSpPr>
          <p:cNvPr id="143" name="Google Shape;143;p24"/>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p:nvPr/>
        </p:nvSpPr>
        <p:spPr>
          <a:xfrm>
            <a:off x="298200" y="1143000"/>
            <a:ext cx="3461100" cy="15393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Vores ungdomsskytter her i klubben klarer sig fantastisk, og vi vil gerne have DIG med på holdet! Du behøver ikke kunne noget på forhånd. Vi lærer dig det hele, og du kan låne alt udstyr af os.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Kunne du tænke dig at være en del af fællesskabet? Book en gratis prøvetime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49" name="Google Shape;149;p25"/>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50" name="Google Shape;150;p25"/>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10</a:t>
            </a:r>
            <a:endParaRPr sz="800" b="1">
              <a:solidFill>
                <a:srgbClr val="E52713"/>
              </a:solidFill>
            </a:endParaRPr>
          </a:p>
        </p:txBody>
      </p:sp>
      <p:pic>
        <p:nvPicPr>
          <p:cNvPr id="151" name="Google Shape;151;p25" title="Dansk_Skytte_union_10.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152" name="Google Shape;152;p25"/>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p:nvPr/>
        </p:nvSpPr>
        <p:spPr>
          <a:xfrm>
            <a:off x="298200" y="1143000"/>
            <a:ext cx="3461100" cy="13623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Der er noget meget tilfredsstillende ved at ramme helt rigtigt. Det kan dit barn få lov til hos os - her kan børn nemlig blive skytter uanset alder og erfaring, og vi har åbent for nye medlemmer nu.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Ram rigtig ved at booke en prøvetime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58" name="Google Shape;158;p26"/>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59" name="Google Shape;159;p26"/>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11</a:t>
            </a:r>
            <a:endParaRPr sz="800" b="1">
              <a:solidFill>
                <a:srgbClr val="E52713"/>
              </a:solidFill>
            </a:endParaRPr>
          </a:p>
        </p:txBody>
      </p:sp>
      <p:pic>
        <p:nvPicPr>
          <p:cNvPr id="160" name="Google Shape;160;p26" title="Dansk_Skytte_union_11.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161" name="Google Shape;161;p26"/>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2713"/>
        </a:solid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311700" y="1900025"/>
            <a:ext cx="85206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200" b="1"/>
              <a:t>Opslag målrettet familier</a:t>
            </a:r>
            <a:endParaRPr sz="3200"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p:nvPr/>
        </p:nvSpPr>
        <p:spPr>
          <a:xfrm>
            <a:off x="298200" y="1143000"/>
            <a:ext cx="3975600" cy="30015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Skydning er en sport, som hele familien kan samles om.</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Leder I efter en fælles aktivitet, hvor både børn og voksne kan </a:t>
            </a:r>
            <a:br>
              <a:rPr lang="en" sz="1000">
                <a:solidFill>
                  <a:srgbClr val="222222"/>
                </a:solidFill>
              </a:rPr>
            </a:br>
            <a:r>
              <a:rPr lang="en" sz="1000">
                <a:solidFill>
                  <a:srgbClr val="222222"/>
                </a:solidFill>
              </a:rPr>
              <a:t>være med?</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Hos (Skytteforeningens navn) tilbyder vi familieskydning, hvor I kan lære at skyde sammen i trygge og hyggelige rammer. I behøver ikke at have erfaring, og I kan låne alt udstyr hos os. </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Næste familiedag: (indsæt dato)</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Adresse: </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Pris: kun xx for hele familien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Book nu og glæd dig til en hyggelig dag med hele familien! Klik her for at sikre jer plads: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72" name="Google Shape;172;p28"/>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73" name="Google Shape;173;p28"/>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12</a:t>
            </a:r>
            <a:endParaRPr sz="800" b="1">
              <a:solidFill>
                <a:srgbClr val="E52713"/>
              </a:solidFill>
            </a:endParaRPr>
          </a:p>
        </p:txBody>
      </p:sp>
      <p:pic>
        <p:nvPicPr>
          <p:cNvPr id="174" name="Google Shape;174;p28" title="Dansk_Skytte_union_12.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175" name="Google Shape;175;p28"/>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p:nvPr/>
        </p:nvSpPr>
        <p:spPr>
          <a:xfrm>
            <a:off x="298200" y="1143000"/>
            <a:ext cx="3571200" cy="2532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Tid sammen, uden skærme og stress.</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Trænger I til kvalitetstid sammen uden telefoner og skærme? Skydning er en anderledes og spændende aktivitet, hvor hele familien kan fokusere, grine og lære sammen.</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Vi tilbyder familietræning xxdag kl. X</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Alt udstyr og instruktion er inkluderet</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og prøv, det er sjovt for både børn og voksne. Læs mere her: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81" name="Google Shape;181;p29"/>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82" name="Google Shape;182;p29"/>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13</a:t>
            </a:r>
            <a:endParaRPr sz="800" b="1">
              <a:solidFill>
                <a:srgbClr val="E52713"/>
              </a:solidFill>
            </a:endParaRPr>
          </a:p>
        </p:txBody>
      </p:sp>
      <p:pic>
        <p:nvPicPr>
          <p:cNvPr id="183" name="Google Shape;183;p29" title="Dansk_Skytte_union_13.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184" name="Google Shape;184;p29"/>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p:nvPr/>
        </p:nvSpPr>
        <p:spPr>
          <a:xfrm>
            <a:off x="298200" y="1143000"/>
            <a:ext cx="3571200" cy="3294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Prøv noget nyt som familie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Er I klar til en oplevelse lidt ud over det sædvanlige? Hos (indsæt skydeklub) inviterer vi familier til at komme og prøve skydning i trygge og sikre rammer. Alle er velkomne, og I behøver ikke at have erfaring. Vi sørger for instruktion, sikkerhed og udstyr.</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Så kom til en sjov og lærerig familiedag i skydehallen.</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Dato: xx</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Tid: xx</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Sted: xx</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Læs mere her: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90" name="Google Shape;190;p30"/>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91" name="Google Shape;191;p30"/>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14</a:t>
            </a:r>
            <a:endParaRPr sz="800" b="1">
              <a:solidFill>
                <a:srgbClr val="E52713"/>
              </a:solidFill>
            </a:endParaRPr>
          </a:p>
        </p:txBody>
      </p:sp>
      <p:pic>
        <p:nvPicPr>
          <p:cNvPr id="192" name="Google Shape;192;p30" title="Dansk_Skytte_union_14.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193" name="Google Shape;193;p30"/>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p:nvPr/>
        </p:nvSpPr>
        <p:spPr>
          <a:xfrm>
            <a:off x="298200" y="1143000"/>
            <a:ext cx="3571200" cy="2185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Leder du efter en hobby, I kan dele? Styrk sammenholdet og lær at skyde sammen.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At gå til skydning sammen skaber nærvær og fællesskab. Flere familier vælger at gå til skydning sammen og oplever bedre samarbejde og koncentration hos børnene. Så kom og hav det sjovt sammen, samtidig med at I bliver skarpe på teknik og præcision.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 jer tættere sammen - tilmeld jer gruppeskydning i dag! Læs mere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99" name="Google Shape;199;p31"/>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00" name="Google Shape;200;p31"/>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15</a:t>
            </a:r>
            <a:endParaRPr sz="800" b="1">
              <a:solidFill>
                <a:srgbClr val="E52713"/>
              </a:solidFill>
            </a:endParaRPr>
          </a:p>
        </p:txBody>
      </p:sp>
      <p:pic>
        <p:nvPicPr>
          <p:cNvPr id="201" name="Google Shape;201;p31" title="Dansk_Skytte_union_15.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202" name="Google Shape;202;p31"/>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p:nvPr/>
        </p:nvSpPr>
        <p:spPr>
          <a:xfrm>
            <a:off x="298200" y="1143000"/>
            <a:ext cx="3571200" cy="3294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Leder du efter en aktivitet, I kan lave sammen som familie?</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Skydning er sjovt, lærerigt og noget man kan dele på tværs af generationer. Hos os har vi set både børnebørn, forældre og bedsteforældre skyde side om side</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og prøv en familieaften hos os og oplev på egen krop, hvordan skydning skærper koncentrationen og giver ro. </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Ingen krav til fysisk form</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Alle aldersgrupper kan være med</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🎯Fokus på fællesskab og sikkerhed</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Tre generationer, en fælles oplevelse. Tilmeld jer familieskydning i dag! Læs mere her: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08" name="Google Shape;208;p32"/>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09" name="Google Shape;209;p32"/>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16</a:t>
            </a:r>
            <a:endParaRPr sz="800" b="1">
              <a:solidFill>
                <a:srgbClr val="E52713"/>
              </a:solidFill>
            </a:endParaRPr>
          </a:p>
        </p:txBody>
      </p:sp>
      <p:pic>
        <p:nvPicPr>
          <p:cNvPr id="210" name="Google Shape;210;p32" title="Dansk_Skytte_union_16.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211" name="Google Shape;211;p32"/>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298200" y="470275"/>
            <a:ext cx="3672900" cy="37866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chemeClr val="dk1"/>
                </a:solidFill>
              </a:rPr>
              <a:t>Præsentationen indeholder 25 forslag til Facebook-opslag, der kan hjælpe jer med at rekruttere nye medlemmer og at styrke jeres tilstedeværelse på sociale medier. Der er ingen krav om at bruge opslagene præcis som de er, så tilpas gerne, hvor det giver mening.</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Sådan bruger I materialet: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Brug de opslag, der passer bedst til jeres forening. I kan tilpasse efter behov og rette tekster til, så de passer til jeres budskab.</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Mix &amp; match: Kombiner gerne tekster og billeder på tværs af forslagene, hvis det passer bedre i jeres kontekst.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Tilføj jeres egne detaljer, priser, åbningstider, links eller andre relevante informationer.</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Ved at klikke på linket under billedet, kommer I direkte til en mappe med billeder, som kan downloades. </a:t>
            </a:r>
            <a:endParaRPr sz="1000">
              <a:solidFill>
                <a:schemeClr val="dk1"/>
              </a:solidFill>
            </a:endParaRPr>
          </a:p>
          <a:p>
            <a:pPr marL="0" lvl="0" indent="0" algn="l" rtl="0">
              <a:lnSpc>
                <a:spcPct val="115000"/>
              </a:lnSpc>
              <a:spcBef>
                <a:spcPts val="0"/>
              </a:spcBef>
              <a:spcAft>
                <a:spcPts val="0"/>
              </a:spcAft>
              <a:buNone/>
            </a:pPr>
            <a:endParaRPr sz="1000">
              <a:solidFill>
                <a:srgbClr val="222222"/>
              </a:solidFill>
            </a:endParaRPr>
          </a:p>
        </p:txBody>
      </p:sp>
      <p:pic>
        <p:nvPicPr>
          <p:cNvPr id="65" name="Google Shape;65;p15" title="Mockup.jpg"/>
          <p:cNvPicPr preferRelativeResize="0"/>
          <p:nvPr/>
        </p:nvPicPr>
        <p:blipFill rotWithShape="1">
          <a:blip r:embed="rId3">
            <a:alphaModFix/>
          </a:blip>
          <a:srcRect t="1536"/>
          <a:stretch/>
        </p:blipFill>
        <p:spPr>
          <a:xfrm>
            <a:off x="4870200" y="298200"/>
            <a:ext cx="3975602" cy="45437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2713"/>
        </a:solidFill>
        <a:effectLst/>
      </p:bgPr>
    </p:bg>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1900025"/>
            <a:ext cx="85206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200" b="1"/>
              <a:t>Opslag målrettet voksne</a:t>
            </a:r>
            <a:endParaRPr sz="32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p:nvPr/>
        </p:nvSpPr>
        <p:spPr>
          <a:xfrm>
            <a:off x="298200" y="1143000"/>
            <a:ext cx="3571200" cy="1654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Har du brug for ro i hovedet? Prøv skydning!</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Skydning er den perfekte sport for dig, der har brug for at koble af og finde fokus. Ingen støj og stress, bare koncentration og præcision.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Tag en ven under armen og meld jer til en gratis prøvetime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22" name="Google Shape;222;p34"/>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23" name="Google Shape;223;p34"/>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17</a:t>
            </a:r>
            <a:endParaRPr sz="800" b="1">
              <a:solidFill>
                <a:srgbClr val="E52713"/>
              </a:solidFill>
            </a:endParaRPr>
          </a:p>
        </p:txBody>
      </p:sp>
      <p:pic>
        <p:nvPicPr>
          <p:cNvPr id="224" name="Google Shape;224;p34" title="Dansk_Skytte_union_17.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225" name="Google Shape;225;p34"/>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p:nvPr/>
        </p:nvSpPr>
        <p:spPr>
          <a:xfrm>
            <a:off x="298200" y="1143000"/>
            <a:ext cx="3665700" cy="2886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Skydning er for dig, der elsker præcision og teknik</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Er du nysgerrig på skydning, så har du nu mulighed for at få en plads på et af vores hold lige nu. Vi har plads til både nybegyndere og erfarne, og vi inviterer voksne i alle aldre til at komme og prøve kræfter med skydesporten.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Hos os kan du få kyndig vejledning i både riffel og pistol og være med i et fællesskab med plads til både konkurrence og hyggeligt samvær.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Stil nysgerrigheden og tilmeld dig i dag! Læs mere her: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31" name="Google Shape;231;p35"/>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32" name="Google Shape;232;p35"/>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18</a:t>
            </a:r>
            <a:endParaRPr sz="800" b="1">
              <a:solidFill>
                <a:srgbClr val="E52713"/>
              </a:solidFill>
            </a:endParaRPr>
          </a:p>
        </p:txBody>
      </p:sp>
      <p:pic>
        <p:nvPicPr>
          <p:cNvPr id="233" name="Google Shape;233;p35" title="Dansk_Skytte_union_18.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234" name="Google Shape;234;p35"/>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p:nvPr/>
        </p:nvSpPr>
        <p:spPr>
          <a:xfrm>
            <a:off x="298200" y="1143000"/>
            <a:ext cx="3665700" cy="1654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Har du stadig dårlige undskyldninger for ikke at prøve skydning?</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Vi har alt udstyret, vi mangler bare dig. Kom og prøv en gratis prøvetime i enten riffel og pistol. Så vil du opleve, hvordan du skærper din koncentration og får ro i kroppen.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Drop undskyldningerne og book en prøvetime her: (link). </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40" name="Google Shape;240;p36"/>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41" name="Google Shape;241;p36"/>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19</a:t>
            </a:r>
            <a:endParaRPr sz="800" b="1">
              <a:solidFill>
                <a:srgbClr val="E52713"/>
              </a:solidFill>
            </a:endParaRPr>
          </a:p>
        </p:txBody>
      </p:sp>
      <p:pic>
        <p:nvPicPr>
          <p:cNvPr id="242" name="Google Shape;242;p36" title="Dansk_Skytte_union_19.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243" name="Google Shape;243;p36"/>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p:nvPr/>
        </p:nvSpPr>
        <p:spPr>
          <a:xfrm>
            <a:off x="298200" y="1143000"/>
            <a:ext cx="3978600" cy="1654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Skydning er for alle. Også for dig der tror, du er blevet “for gammel” til at starte på noget nyt.</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Hos os handler det om ro, fokus og fællesskab, ikke alder og tempo. Kom og oplev det selv. Første gang er gratis, og vores dygtige instruktører står klar til at hjælpe dig igang.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og oplev det selv – første gang er gratis. Læs mere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49" name="Google Shape;249;p37"/>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50" name="Google Shape;250;p37"/>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20</a:t>
            </a:r>
            <a:endParaRPr sz="800" b="1">
              <a:solidFill>
                <a:srgbClr val="E52713"/>
              </a:solidFill>
            </a:endParaRPr>
          </a:p>
        </p:txBody>
      </p:sp>
      <p:pic>
        <p:nvPicPr>
          <p:cNvPr id="251" name="Google Shape;251;p37" title="Dansk_Skytte_union_20.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252" name="Google Shape;252;p37"/>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p:nvPr/>
        </p:nvSpPr>
        <p:spPr>
          <a:xfrm>
            <a:off x="298200" y="1143000"/>
            <a:ext cx="3978600" cy="1477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Skydning er ikke bare en sport, det er mindfulness med kugler</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og oplev, hvordan du træner din koncentration og finder ro i en travl hverdag. Du kan låne udstyr af os og træne i dit eget tempo. Vi tilbyder kyndig vejledning i både riffel og pistol.</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Book en gratis prøvetime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58" name="Google Shape;258;p38"/>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59" name="Google Shape;259;p38"/>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21</a:t>
            </a:r>
            <a:endParaRPr sz="800" b="1">
              <a:solidFill>
                <a:srgbClr val="E52713"/>
              </a:solidFill>
            </a:endParaRPr>
          </a:p>
        </p:txBody>
      </p:sp>
      <p:pic>
        <p:nvPicPr>
          <p:cNvPr id="260" name="Google Shape;260;p38" title="Dansk_Skytte_union_21.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261" name="Google Shape;261;p38"/>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p:nvPr/>
        </p:nvSpPr>
        <p:spPr>
          <a:xfrm>
            <a:off x="298200" y="1143000"/>
            <a:ext cx="3978600" cy="24705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Er du typen, der kan holde fokus og gå efter målet?</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Skydning kan blive din nye passion, og vi står klar til at hjælpe dig i gang.</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og prøv en uforpligtende gratis time. Du får:</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Lov til at låne alt udstyr</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🎯Grundig introduktion</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Læring om teknik og sikkerhed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Så sigt efter stjernerne og book en gratis prøvetime her: link </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67" name="Google Shape;267;p39"/>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68" name="Google Shape;268;p39"/>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22</a:t>
            </a:r>
            <a:endParaRPr sz="800" b="1">
              <a:solidFill>
                <a:srgbClr val="E52713"/>
              </a:solidFill>
            </a:endParaRPr>
          </a:p>
        </p:txBody>
      </p:sp>
      <p:pic>
        <p:nvPicPr>
          <p:cNvPr id="269" name="Google Shape;269;p39" title="Dansk_Skytte_union_22.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270" name="Google Shape;270;p39"/>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p:nvPr/>
        </p:nvSpPr>
        <p:spPr>
          <a:xfrm>
            <a:off x="298200" y="1143000"/>
            <a:ext cx="3673500" cy="3117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Skydning: en sport med dybde</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Skydning handler ikke kun om at ramme midten, men også om at styre sindet og åndedrættet og at holde fokus. Vores voksne medlemmer fortæller om:</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 Bedre koncentration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 Mindre stress</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 Øget selvtillid</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og opdag, hvad sporten kan gøre for dig, både på banen og i hverdagen.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Book en prøvetime her: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76" name="Google Shape;276;p40"/>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77" name="Google Shape;277;p40"/>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23</a:t>
            </a:r>
            <a:endParaRPr sz="800" b="1">
              <a:solidFill>
                <a:srgbClr val="E52713"/>
              </a:solidFill>
            </a:endParaRPr>
          </a:p>
        </p:txBody>
      </p:sp>
      <p:pic>
        <p:nvPicPr>
          <p:cNvPr id="278" name="Google Shape;278;p40" title="Dansk_Skytte_union_23.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279" name="Google Shape;279;p40"/>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52713"/>
        </a:solidFill>
        <a:effectLst/>
      </p:bgPr>
    </p:bg>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311700" y="1900025"/>
            <a:ext cx="85206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200" b="1"/>
              <a:t>Opslag til virksomheder</a:t>
            </a:r>
            <a:endParaRPr sz="32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p:nvPr/>
        </p:nvSpPr>
        <p:spPr>
          <a:xfrm>
            <a:off x="298200" y="1143000"/>
            <a:ext cx="3673500" cy="22395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Kan jeres virksomhed ramme plet?</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Giv jeres team en oplevelse ud over det sædvanlige. Skydning handler om fokus, præcision og masser af grin, og det er en perfekt aktivitet til både teambuilding og fyraftenshygge.</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I låner alt udstyr af os og får en grundig introduktion til skydning med både pistol og riffel.</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Læs mere her: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90" name="Google Shape;290;p42"/>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291" name="Google Shape;291;p42"/>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24</a:t>
            </a:r>
            <a:endParaRPr sz="800" b="1">
              <a:solidFill>
                <a:srgbClr val="E52713"/>
              </a:solidFill>
            </a:endParaRPr>
          </a:p>
        </p:txBody>
      </p:sp>
      <p:pic>
        <p:nvPicPr>
          <p:cNvPr id="292" name="Google Shape;292;p42" title="Dansk_Skytte_union_24.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293" name="Google Shape;293;p42"/>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2713"/>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1900025"/>
            <a:ext cx="85206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200" b="1">
                <a:solidFill>
                  <a:schemeClr val="lt1"/>
                </a:solidFill>
              </a:rPr>
              <a:t>Opslag målrettet forældre</a:t>
            </a:r>
            <a:endParaRPr sz="3200" b="1">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p:nvPr/>
        </p:nvSpPr>
        <p:spPr>
          <a:xfrm>
            <a:off x="298200" y="1143000"/>
            <a:ext cx="3673500" cy="1947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Fyraftenskydning for virksomheder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Vi tilbyder firmaevents, hvor I skyder jer fri af kontorhverdagens trummerum. I får et par hyggelige timer sammen med fokus på ro, koncentration og præcision.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I kan låne alt udstyr af os, og vi hælper jer i gang og instruerer undervejs.</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Læs mere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299" name="Google Shape;299;p43"/>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300" name="Google Shape;300;p43"/>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25</a:t>
            </a:r>
            <a:endParaRPr sz="800" b="1">
              <a:solidFill>
                <a:srgbClr val="E52713"/>
              </a:solidFill>
            </a:endParaRPr>
          </a:p>
        </p:txBody>
      </p:sp>
      <p:pic>
        <p:nvPicPr>
          <p:cNvPr id="301" name="Google Shape;301;p43" title="Dansk_Skytte_union_25.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302" name="Google Shape;302;p43"/>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p:nvPr/>
        </p:nvSpPr>
        <p:spPr>
          <a:xfrm>
            <a:off x="298200" y="1143000"/>
            <a:ext cx="3673500" cy="2301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222222"/>
                </a:solidFill>
              </a:rPr>
              <a:t>Firmaevent med både adrenalin og fordybelse</a:t>
            </a:r>
            <a:endParaRPr sz="1000">
              <a:solidFill>
                <a:srgbClr val="222222"/>
              </a:solidFill>
            </a:endParaRPr>
          </a:p>
          <a:p>
            <a:pPr marL="0" lvl="0" indent="0" algn="l" rtl="0">
              <a:lnSpc>
                <a:spcPct val="115000"/>
              </a:lnSpc>
              <a:spcBef>
                <a:spcPts val="900"/>
              </a:spcBef>
              <a:spcAft>
                <a:spcPts val="0"/>
              </a:spcAft>
              <a:buClr>
                <a:schemeClr val="dk1"/>
              </a:buClr>
              <a:buSzPts val="1100"/>
              <a:buFont typeface="Arial"/>
              <a:buNone/>
            </a:pPr>
            <a:r>
              <a:rPr lang="en" sz="1000">
                <a:solidFill>
                  <a:srgbClr val="222222"/>
                </a:solidFill>
              </a:rPr>
              <a:t>Leder I efter et firmaevent med fokus på spænding og fællesskab? Så inviter kollegerne med til en oplevelse, der skyder langt over det sædvanlige. Skydning kræver ro, koncentration og præcision og giver et kæmpe kick, når skuddet rammer plet.</a:t>
            </a:r>
            <a:endParaRPr sz="1000">
              <a:solidFill>
                <a:srgbClr val="222222"/>
              </a:solidFill>
            </a:endParaRPr>
          </a:p>
          <a:p>
            <a:pPr marL="0" lvl="0" indent="0" algn="l" rtl="0">
              <a:lnSpc>
                <a:spcPct val="115000"/>
              </a:lnSpc>
              <a:spcBef>
                <a:spcPts val="900"/>
              </a:spcBef>
              <a:spcAft>
                <a:spcPts val="0"/>
              </a:spcAft>
              <a:buClr>
                <a:schemeClr val="dk1"/>
              </a:buClr>
              <a:buSzPts val="1100"/>
              <a:buFont typeface="Arial"/>
              <a:buNone/>
            </a:pPr>
            <a:r>
              <a:rPr lang="en" sz="1000">
                <a:solidFill>
                  <a:srgbClr val="222222"/>
                </a:solidFill>
              </a:rPr>
              <a:t>Vi har plads til alle, både nybegyndere og øvede. Læs mere om teambuilding her: (link)</a:t>
            </a:r>
            <a:endParaRPr sz="1000">
              <a:solidFill>
                <a:srgbClr val="222222"/>
              </a:solidFill>
            </a:endParaRPr>
          </a:p>
          <a:p>
            <a:pPr marL="0" lvl="0" indent="0" algn="l" rtl="0">
              <a:lnSpc>
                <a:spcPct val="115000"/>
              </a:lnSpc>
              <a:spcBef>
                <a:spcPts val="900"/>
              </a:spcBef>
              <a:spcAft>
                <a:spcPts val="0"/>
              </a:spcAft>
              <a:buClr>
                <a:schemeClr val="dk1"/>
              </a:buClr>
              <a:buSzPts val="1100"/>
              <a:buFont typeface="Arial"/>
              <a:buNone/>
            </a:pPr>
            <a:endParaRPr sz="1000">
              <a:solidFill>
                <a:srgbClr val="222222"/>
              </a:solidFill>
            </a:endParaRPr>
          </a:p>
          <a:p>
            <a:pPr marL="0" lvl="0" indent="0" algn="l" rtl="0">
              <a:lnSpc>
                <a:spcPct val="115000"/>
              </a:lnSpc>
              <a:spcBef>
                <a:spcPts val="900"/>
              </a:spcBef>
              <a:spcAft>
                <a:spcPts val="900"/>
              </a:spcAft>
              <a:buNone/>
            </a:pPr>
            <a:r>
              <a:rPr lang="en" sz="1000">
                <a:solidFill>
                  <a:srgbClr val="222222"/>
                </a:solidFill>
              </a:rPr>
              <a:t> </a:t>
            </a:r>
            <a:endParaRPr sz="1000">
              <a:solidFill>
                <a:srgbClr val="222222"/>
              </a:solidFill>
            </a:endParaRPr>
          </a:p>
        </p:txBody>
      </p:sp>
      <p:cxnSp>
        <p:nvCxnSpPr>
          <p:cNvPr id="308" name="Google Shape;308;p44"/>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309" name="Google Shape;309;p44"/>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26</a:t>
            </a:r>
            <a:endParaRPr sz="800" b="1">
              <a:solidFill>
                <a:srgbClr val="E52713"/>
              </a:solidFill>
            </a:endParaRPr>
          </a:p>
        </p:txBody>
      </p:sp>
      <p:pic>
        <p:nvPicPr>
          <p:cNvPr id="310" name="Google Shape;310;p44" title="Dansk_Skytte_union_26.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311" name="Google Shape;311;p44"/>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p:nvPr/>
        </p:nvSpPr>
        <p:spPr>
          <a:xfrm>
            <a:off x="298200" y="1143000"/>
            <a:ext cx="3673500" cy="1654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Ryst teamet sammen med præcision og puls</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Hos os får I en anderledes firmadag, hvor alle kan være med, og hvor konkurrence og samarbejde går hånd i hånd. I bliver introduceret til skydning af vores dygtige instruktører.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 jer til et bedre samarbejde - på den sjove måde! Læs mere om teambuilding gennem skydning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317" name="Google Shape;317;p45"/>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318" name="Google Shape;318;p45"/>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27</a:t>
            </a:r>
            <a:endParaRPr sz="800" b="1">
              <a:solidFill>
                <a:srgbClr val="E52713"/>
              </a:solidFill>
            </a:endParaRPr>
          </a:p>
        </p:txBody>
      </p:sp>
      <p:pic>
        <p:nvPicPr>
          <p:cNvPr id="319" name="Google Shape;319;p45" title="Dansk_Skytte_union_27.jpg"/>
          <p:cNvPicPr preferRelativeResize="0">
            <a:picLocks noGrp="1"/>
          </p:cNvPicPr>
          <p:nvPr>
            <p:ph type="pic" idx="2"/>
          </p:nvPr>
        </p:nvPicPr>
        <p:blipFill rotWithShape="1">
          <a:blip r:embed="rId3">
            <a:alphaModFix/>
          </a:blip>
          <a:srcRect/>
          <a:stretch/>
        </p:blipFill>
        <p:spPr>
          <a:xfrm>
            <a:off x="4572000" y="360600"/>
            <a:ext cx="4273800" cy="4273800"/>
          </a:xfrm>
          <a:prstGeom prst="rect">
            <a:avLst/>
          </a:prstGeom>
        </p:spPr>
      </p:pic>
      <p:sp>
        <p:nvSpPr>
          <p:cNvPr id="320" name="Google Shape;320;p45"/>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52713"/>
        </a:solidFill>
        <a:effectLst/>
      </p:bgPr>
    </p:bg>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311700" y="1900025"/>
            <a:ext cx="85206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200" b="1"/>
              <a:t>Annoncering</a:t>
            </a:r>
            <a:endParaRPr sz="32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7" title="Mockup.jpg"/>
          <p:cNvPicPr preferRelativeResize="0"/>
          <p:nvPr/>
        </p:nvPicPr>
        <p:blipFill rotWithShape="1">
          <a:blip r:embed="rId3">
            <a:alphaModFix/>
          </a:blip>
          <a:srcRect t="1536"/>
          <a:stretch/>
        </p:blipFill>
        <p:spPr>
          <a:xfrm>
            <a:off x="5056414" y="298200"/>
            <a:ext cx="3789386" cy="4330898"/>
          </a:xfrm>
          <a:prstGeom prst="rect">
            <a:avLst/>
          </a:prstGeom>
          <a:noFill/>
          <a:ln>
            <a:noFill/>
          </a:ln>
        </p:spPr>
      </p:pic>
      <p:sp>
        <p:nvSpPr>
          <p:cNvPr id="331" name="Google Shape;331;p47"/>
          <p:cNvSpPr txBox="1"/>
          <p:nvPr/>
        </p:nvSpPr>
        <p:spPr>
          <a:xfrm>
            <a:off x="298200" y="1143000"/>
            <a:ext cx="3673500" cy="2362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222222"/>
                </a:solidFill>
              </a:rPr>
              <a:t>For at nå ud til folk der ikke allerede følger og kender jer, er det en god ide at køre annoncer på udvalgte posts.</a:t>
            </a:r>
            <a:endParaRPr sz="1000">
              <a:solidFill>
                <a:srgbClr val="222222"/>
              </a:solidFill>
            </a:endParaRPr>
          </a:p>
          <a:p>
            <a:pPr marL="0" lvl="0" indent="0" algn="l" rtl="0">
              <a:lnSpc>
                <a:spcPct val="115000"/>
              </a:lnSpc>
              <a:spcBef>
                <a:spcPts val="900"/>
              </a:spcBef>
              <a:spcAft>
                <a:spcPts val="0"/>
              </a:spcAft>
              <a:buClr>
                <a:schemeClr val="dk1"/>
              </a:buClr>
              <a:buSzPts val="1100"/>
              <a:buFont typeface="Arial"/>
              <a:buNone/>
            </a:pPr>
            <a:r>
              <a:rPr lang="en" sz="1000">
                <a:solidFill>
                  <a:srgbClr val="222222"/>
                </a:solidFill>
              </a:rPr>
              <a:t>Annoncering på Facebook er billigt og effektivt, og man kan derfor udvide sin målgruppe for ret få midler - helt ned til et par hundrede kroner.</a:t>
            </a:r>
            <a:endParaRPr sz="1000">
              <a:solidFill>
                <a:srgbClr val="222222"/>
              </a:solidFill>
            </a:endParaRPr>
          </a:p>
          <a:p>
            <a:pPr marL="0" lvl="0" indent="0" algn="l" rtl="0">
              <a:lnSpc>
                <a:spcPct val="115000"/>
              </a:lnSpc>
              <a:spcBef>
                <a:spcPts val="900"/>
              </a:spcBef>
              <a:spcAft>
                <a:spcPts val="0"/>
              </a:spcAft>
              <a:buClr>
                <a:schemeClr val="dk1"/>
              </a:buClr>
              <a:buSzPts val="1100"/>
              <a:buFont typeface="Arial"/>
              <a:buNone/>
            </a:pPr>
            <a:r>
              <a:rPr lang="en" sz="1000">
                <a:solidFill>
                  <a:srgbClr val="222222"/>
                </a:solidFill>
              </a:rPr>
              <a:t>I bunden af hvert opslag, der oprettes på foreningens side, finder man “boost”-funktionen. Dette er en simpel måde at oprette annoncer på enkelte stykker indhold, hvis man ikke ønsker et større og mere advanceret set-up. Dette er denne funktion, der kort gennemgås her.</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332" name="Google Shape;332;p47"/>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333" name="Google Shape;333;p47"/>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31</a:t>
            </a:r>
            <a:endParaRPr sz="800" b="1">
              <a:solidFill>
                <a:srgbClr val="E5271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p:nvPr/>
        </p:nvSpPr>
        <p:spPr>
          <a:xfrm>
            <a:off x="4574100" y="-10475"/>
            <a:ext cx="45699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9" name="Google Shape;339;p48"/>
          <p:cNvSpPr txBox="1"/>
          <p:nvPr/>
        </p:nvSpPr>
        <p:spPr>
          <a:xfrm>
            <a:off x="298200" y="1143000"/>
            <a:ext cx="3673500" cy="25386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0"/>
              </a:spcBef>
              <a:spcAft>
                <a:spcPts val="0"/>
              </a:spcAft>
              <a:buNone/>
            </a:pPr>
            <a:r>
              <a:rPr lang="en" b="1">
                <a:solidFill>
                  <a:srgbClr val="222222"/>
                </a:solidFill>
              </a:rPr>
              <a:t>Oprettelse af annonceposten:</a:t>
            </a:r>
            <a:endParaRPr b="1">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Man opretter sin annoncepost som enhver anden post.</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Når posten er, som den skal være, klikkes der på “Next” og her tilvælges “boost post”.</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Når der efterfølgende klikkes “Post” publiceres posten, og samtidig åbner en ny side op, hvor man instiller annoncen (næste slide)</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På de følgende slides gennemgås opsætningen step-by-step.</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340" name="Google Shape;340;p48"/>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pic>
        <p:nvPicPr>
          <p:cNvPr id="341" name="Google Shape;341;p48"/>
          <p:cNvPicPr preferRelativeResize="0"/>
          <p:nvPr/>
        </p:nvPicPr>
        <p:blipFill rotWithShape="1">
          <a:blip r:embed="rId3">
            <a:alphaModFix/>
          </a:blip>
          <a:srcRect l="1923" t="1923" r="1923" b="1923"/>
          <a:stretch/>
        </p:blipFill>
        <p:spPr>
          <a:xfrm>
            <a:off x="4870200" y="1003450"/>
            <a:ext cx="2736020" cy="3838475"/>
          </a:xfrm>
          <a:prstGeom prst="rect">
            <a:avLst/>
          </a:prstGeom>
          <a:noFill/>
          <a:ln>
            <a:noFill/>
          </a:ln>
        </p:spPr>
      </p:pic>
      <p:pic>
        <p:nvPicPr>
          <p:cNvPr id="342" name="Google Shape;342;p48"/>
          <p:cNvPicPr preferRelativeResize="0"/>
          <p:nvPr/>
        </p:nvPicPr>
        <p:blipFill rotWithShape="1">
          <a:blip r:embed="rId4">
            <a:alphaModFix/>
          </a:blip>
          <a:srcRect l="1578" t="1578" r="1588" b="1588"/>
          <a:stretch/>
        </p:blipFill>
        <p:spPr>
          <a:xfrm>
            <a:off x="6208250" y="2010128"/>
            <a:ext cx="2637550" cy="2210325"/>
          </a:xfrm>
          <a:prstGeom prst="rect">
            <a:avLst/>
          </a:prstGeom>
          <a:noFill/>
          <a:ln w="9525" cap="flat" cmpd="sng">
            <a:solidFill>
              <a:srgbClr val="E52713"/>
            </a:solidFill>
            <a:prstDash val="solid"/>
            <a:round/>
            <a:headEnd type="none" w="sm" len="sm"/>
            <a:tailEnd type="none" w="sm" len="sm"/>
          </a:ln>
        </p:spPr>
      </p:pic>
      <p:cxnSp>
        <p:nvCxnSpPr>
          <p:cNvPr id="343" name="Google Shape;343;p48"/>
          <p:cNvCxnSpPr/>
          <p:nvPr/>
        </p:nvCxnSpPr>
        <p:spPr>
          <a:xfrm rot="10800000" flipH="1">
            <a:off x="6248725" y="4226330"/>
            <a:ext cx="1278300" cy="392700"/>
          </a:xfrm>
          <a:prstGeom prst="straightConnector1">
            <a:avLst/>
          </a:prstGeom>
          <a:noFill/>
          <a:ln w="9525" cap="flat" cmpd="sng">
            <a:solidFill>
              <a:srgbClr val="E52713"/>
            </a:solidFill>
            <a:prstDash val="solid"/>
            <a:round/>
            <a:headEnd type="none" w="med" len="med"/>
            <a:tailEnd type="none" w="med" len="med"/>
          </a:ln>
        </p:spPr>
      </p:cxnSp>
      <p:sp>
        <p:nvSpPr>
          <p:cNvPr id="344" name="Google Shape;344;p48"/>
          <p:cNvSpPr/>
          <p:nvPr/>
        </p:nvSpPr>
        <p:spPr>
          <a:xfrm>
            <a:off x="6224275" y="4599800"/>
            <a:ext cx="39300" cy="39300"/>
          </a:xfrm>
          <a:prstGeom prst="ellipse">
            <a:avLst/>
          </a:prstGeom>
          <a:solidFill>
            <a:srgbClr val="E527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5" name="Google Shape;345;p48"/>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32</a:t>
            </a:r>
            <a:endParaRPr sz="800" b="1">
              <a:solidFill>
                <a:srgbClr val="E5271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p:nvPr/>
        </p:nvSpPr>
        <p:spPr>
          <a:xfrm>
            <a:off x="0" y="-10475"/>
            <a:ext cx="9144000" cy="5154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51" name="Google Shape;351;p49"/>
          <p:cNvGrpSpPr/>
          <p:nvPr/>
        </p:nvGrpSpPr>
        <p:grpSpPr>
          <a:xfrm>
            <a:off x="5332882" y="298186"/>
            <a:ext cx="2589174" cy="4543570"/>
            <a:chOff x="5128738" y="298202"/>
            <a:chExt cx="1867552" cy="3277243"/>
          </a:xfrm>
        </p:grpSpPr>
        <p:pic>
          <p:nvPicPr>
            <p:cNvPr id="352" name="Google Shape;352;p49"/>
            <p:cNvPicPr preferRelativeResize="0"/>
            <p:nvPr/>
          </p:nvPicPr>
          <p:blipFill>
            <a:blip r:embed="rId3">
              <a:alphaModFix/>
            </a:blip>
            <a:stretch>
              <a:fillRect/>
            </a:stretch>
          </p:blipFill>
          <p:spPr>
            <a:xfrm>
              <a:off x="5133390" y="298202"/>
              <a:ext cx="1862901" cy="2248325"/>
            </a:xfrm>
            <a:prstGeom prst="rect">
              <a:avLst/>
            </a:prstGeom>
            <a:noFill/>
            <a:ln>
              <a:noFill/>
            </a:ln>
          </p:spPr>
        </p:pic>
        <p:pic>
          <p:nvPicPr>
            <p:cNvPr id="353" name="Google Shape;353;p49"/>
            <p:cNvPicPr preferRelativeResize="0"/>
            <p:nvPr/>
          </p:nvPicPr>
          <p:blipFill rotWithShape="1">
            <a:blip r:embed="rId4">
              <a:alphaModFix/>
            </a:blip>
            <a:srcRect b="783"/>
            <a:stretch/>
          </p:blipFill>
          <p:spPr>
            <a:xfrm>
              <a:off x="5128738" y="2543932"/>
              <a:ext cx="1867552" cy="1031513"/>
            </a:xfrm>
            <a:prstGeom prst="rect">
              <a:avLst/>
            </a:prstGeom>
            <a:noFill/>
            <a:ln>
              <a:noFill/>
            </a:ln>
          </p:spPr>
        </p:pic>
      </p:grpSp>
      <p:grpSp>
        <p:nvGrpSpPr>
          <p:cNvPr id="354" name="Google Shape;354;p49"/>
          <p:cNvGrpSpPr/>
          <p:nvPr/>
        </p:nvGrpSpPr>
        <p:grpSpPr>
          <a:xfrm>
            <a:off x="1337391" y="298024"/>
            <a:ext cx="3216955" cy="4543550"/>
            <a:chOff x="1132875" y="175209"/>
            <a:chExt cx="3315081" cy="4682141"/>
          </a:xfrm>
        </p:grpSpPr>
        <p:pic>
          <p:nvPicPr>
            <p:cNvPr id="355" name="Google Shape;355;p49"/>
            <p:cNvPicPr preferRelativeResize="0"/>
            <p:nvPr/>
          </p:nvPicPr>
          <p:blipFill rotWithShape="1">
            <a:blip r:embed="rId5">
              <a:alphaModFix/>
            </a:blip>
            <a:srcRect t="921"/>
            <a:stretch/>
          </p:blipFill>
          <p:spPr>
            <a:xfrm>
              <a:off x="1141583" y="175209"/>
              <a:ext cx="3306374" cy="2447163"/>
            </a:xfrm>
            <a:prstGeom prst="rect">
              <a:avLst/>
            </a:prstGeom>
            <a:noFill/>
            <a:ln>
              <a:noFill/>
            </a:ln>
          </p:spPr>
        </p:pic>
        <p:pic>
          <p:nvPicPr>
            <p:cNvPr id="356" name="Google Shape;356;p49"/>
            <p:cNvPicPr preferRelativeResize="0"/>
            <p:nvPr/>
          </p:nvPicPr>
          <p:blipFill>
            <a:blip r:embed="rId6">
              <a:alphaModFix/>
            </a:blip>
            <a:stretch>
              <a:fillRect/>
            </a:stretch>
          </p:blipFill>
          <p:spPr>
            <a:xfrm>
              <a:off x="1132875" y="2614575"/>
              <a:ext cx="1916325" cy="2242775"/>
            </a:xfrm>
            <a:prstGeom prst="rect">
              <a:avLst/>
            </a:prstGeom>
            <a:noFill/>
            <a:ln>
              <a:noFill/>
            </a:ln>
          </p:spPr>
        </p:pic>
        <p:sp>
          <p:nvSpPr>
            <p:cNvPr id="357" name="Google Shape;357;p49"/>
            <p:cNvSpPr/>
            <p:nvPr/>
          </p:nvSpPr>
          <p:spPr>
            <a:xfrm>
              <a:off x="3017000" y="2596125"/>
              <a:ext cx="1430700" cy="2261100"/>
            </a:xfrm>
            <a:prstGeom prst="rect">
              <a:avLst/>
            </a:prstGeom>
            <a:solidFill>
              <a:srgbClr val="F2F4F7"/>
            </a:solidFill>
            <a:ln>
              <a:noFill/>
            </a:ln>
          </p:spPr>
          <p:txBody>
            <a:bodyPr spcFirstLastPara="1" wrap="square" lIns="88725" tIns="88725" rIns="88725" bIns="88725" anchor="ctr" anchorCtr="0">
              <a:noAutofit/>
            </a:bodyPr>
            <a:lstStyle/>
            <a:p>
              <a:pPr marL="0" lvl="0" indent="0" algn="ctr" rtl="0">
                <a:spcBef>
                  <a:spcPts val="0"/>
                </a:spcBef>
                <a:spcAft>
                  <a:spcPts val="0"/>
                </a:spcAft>
                <a:buNone/>
              </a:pPr>
              <a:endParaRPr sz="1358"/>
            </a:p>
          </p:txBody>
        </p:sp>
      </p:grpSp>
      <p:sp>
        <p:nvSpPr>
          <p:cNvPr id="358" name="Google Shape;358;p49"/>
          <p:cNvSpPr/>
          <p:nvPr/>
        </p:nvSpPr>
        <p:spPr>
          <a:xfrm>
            <a:off x="5358675" y="293075"/>
            <a:ext cx="2530500" cy="4548900"/>
          </a:xfrm>
          <a:prstGeom prst="rect">
            <a:avLst/>
          </a:prstGeom>
          <a:noFill/>
          <a:ln w="9525" cap="flat" cmpd="sng">
            <a:solidFill>
              <a:srgbClr val="E527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 name="Google Shape;359;p49"/>
          <p:cNvSpPr/>
          <p:nvPr/>
        </p:nvSpPr>
        <p:spPr>
          <a:xfrm>
            <a:off x="1349475" y="307875"/>
            <a:ext cx="3216900" cy="4543500"/>
          </a:xfrm>
          <a:prstGeom prst="rect">
            <a:avLst/>
          </a:prstGeom>
          <a:noFill/>
          <a:ln w="9525" cap="flat" cmpd="sng">
            <a:solidFill>
              <a:srgbClr val="E527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60" name="Google Shape;360;p49" title="SD_preLOGO_R_tilskaret_u_baggrund.png"/>
          <p:cNvPicPr preferRelativeResize="0"/>
          <p:nvPr/>
        </p:nvPicPr>
        <p:blipFill>
          <a:blip r:embed="rId7">
            <a:alphaModFix/>
          </a:blip>
          <a:stretch>
            <a:fillRect/>
          </a:stretch>
        </p:blipFill>
        <p:spPr>
          <a:xfrm>
            <a:off x="298205" y="4285450"/>
            <a:ext cx="548640" cy="556478"/>
          </a:xfrm>
          <a:prstGeom prst="rect">
            <a:avLst/>
          </a:prstGeom>
          <a:noFill/>
          <a:ln>
            <a:noFill/>
          </a:ln>
        </p:spPr>
      </p:pic>
      <p:sp>
        <p:nvSpPr>
          <p:cNvPr id="361" name="Google Shape;361;p49"/>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33</a:t>
            </a:r>
            <a:endParaRPr sz="800" b="1">
              <a:solidFill>
                <a:srgbClr val="E5271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0"/>
          <p:cNvSpPr/>
          <p:nvPr/>
        </p:nvSpPr>
        <p:spPr>
          <a:xfrm>
            <a:off x="4574100" y="-10475"/>
            <a:ext cx="45699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7" name="Google Shape;367;p50"/>
          <p:cNvSpPr txBox="1"/>
          <p:nvPr/>
        </p:nvSpPr>
        <p:spPr>
          <a:xfrm>
            <a:off x="298200" y="1143000"/>
            <a:ext cx="3673500" cy="22335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0"/>
              </a:spcBef>
              <a:spcAft>
                <a:spcPts val="0"/>
              </a:spcAft>
              <a:buNone/>
            </a:pPr>
            <a:r>
              <a:rPr lang="en" b="1">
                <a:solidFill>
                  <a:srgbClr val="222222"/>
                </a:solidFill>
              </a:rPr>
              <a:t>Fastsættelse af optimering</a:t>
            </a:r>
            <a:endParaRPr b="1">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Annoncerne kan indstilles efter, hvad man ønsker at opnå med annonceringen fx trafik til en hjemmeside (Get more website visitors) eller interaktioner med annoncen (Engagement).</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Har man ikke et specifikt ønske til netop den annonce, kan man vælge automatisk optimering.. </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Vælg den ønskede optimering og klik save.</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368" name="Google Shape;368;p50"/>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pic>
        <p:nvPicPr>
          <p:cNvPr id="369" name="Google Shape;369;p50"/>
          <p:cNvPicPr preferRelativeResize="0"/>
          <p:nvPr/>
        </p:nvPicPr>
        <p:blipFill rotWithShape="1">
          <a:blip r:embed="rId3">
            <a:alphaModFix/>
          </a:blip>
          <a:srcRect l="208" t="877" r="437" b="571"/>
          <a:stretch/>
        </p:blipFill>
        <p:spPr>
          <a:xfrm>
            <a:off x="4869000" y="790621"/>
            <a:ext cx="3976801" cy="2946954"/>
          </a:xfrm>
          <a:prstGeom prst="rect">
            <a:avLst/>
          </a:prstGeom>
          <a:noFill/>
          <a:ln>
            <a:noFill/>
          </a:ln>
        </p:spPr>
      </p:pic>
      <p:pic>
        <p:nvPicPr>
          <p:cNvPr id="370" name="Google Shape;370;p50"/>
          <p:cNvPicPr preferRelativeResize="0"/>
          <p:nvPr/>
        </p:nvPicPr>
        <p:blipFill rotWithShape="1">
          <a:blip r:embed="rId4">
            <a:alphaModFix/>
          </a:blip>
          <a:srcRect l="1662" t="1662" r="1672" b="1672"/>
          <a:stretch/>
        </p:blipFill>
        <p:spPr>
          <a:xfrm>
            <a:off x="6283108" y="1502650"/>
            <a:ext cx="2562692" cy="3126450"/>
          </a:xfrm>
          <a:prstGeom prst="rect">
            <a:avLst/>
          </a:prstGeom>
          <a:noFill/>
          <a:ln w="9525" cap="flat" cmpd="sng">
            <a:solidFill>
              <a:srgbClr val="E52713"/>
            </a:solidFill>
            <a:prstDash val="solid"/>
            <a:round/>
            <a:headEnd type="none" w="sm" len="sm"/>
            <a:tailEnd type="none" w="sm" len="sm"/>
          </a:ln>
        </p:spPr>
      </p:pic>
      <p:cxnSp>
        <p:nvCxnSpPr>
          <p:cNvPr id="371" name="Google Shape;371;p50"/>
          <p:cNvCxnSpPr/>
          <p:nvPr/>
        </p:nvCxnSpPr>
        <p:spPr>
          <a:xfrm>
            <a:off x="6431350" y="1542900"/>
            <a:ext cx="145200" cy="169800"/>
          </a:xfrm>
          <a:prstGeom prst="straightConnector1">
            <a:avLst/>
          </a:prstGeom>
          <a:noFill/>
          <a:ln w="9525" cap="flat" cmpd="sng">
            <a:solidFill>
              <a:srgbClr val="E52713"/>
            </a:solidFill>
            <a:prstDash val="solid"/>
            <a:round/>
            <a:headEnd type="none" w="med" len="med"/>
            <a:tailEnd type="none" w="med" len="med"/>
          </a:ln>
        </p:spPr>
      </p:cxnSp>
      <p:sp>
        <p:nvSpPr>
          <p:cNvPr id="372" name="Google Shape;372;p50"/>
          <p:cNvSpPr/>
          <p:nvPr/>
        </p:nvSpPr>
        <p:spPr>
          <a:xfrm>
            <a:off x="6405600" y="1514875"/>
            <a:ext cx="39300" cy="39300"/>
          </a:xfrm>
          <a:prstGeom prst="ellipse">
            <a:avLst/>
          </a:prstGeom>
          <a:solidFill>
            <a:srgbClr val="E527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3" name="Google Shape;373;p50"/>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34</a:t>
            </a:r>
            <a:endParaRPr sz="800" b="1">
              <a:solidFill>
                <a:srgbClr val="E5271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1"/>
          <p:cNvSpPr/>
          <p:nvPr/>
        </p:nvSpPr>
        <p:spPr>
          <a:xfrm>
            <a:off x="4574100" y="-10475"/>
            <a:ext cx="45699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9" name="Google Shape;379;p51"/>
          <p:cNvSpPr txBox="1"/>
          <p:nvPr/>
        </p:nvSpPr>
        <p:spPr>
          <a:xfrm>
            <a:off x="298200" y="1143000"/>
            <a:ext cx="3673500" cy="28260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0"/>
              </a:spcBef>
              <a:spcAft>
                <a:spcPts val="0"/>
              </a:spcAft>
              <a:buNone/>
            </a:pPr>
            <a:r>
              <a:rPr lang="en" b="1">
                <a:solidFill>
                  <a:srgbClr val="222222"/>
                </a:solidFill>
              </a:rPr>
              <a:t>Målretning af annoncen</a:t>
            </a:r>
            <a:endParaRPr b="1">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For at gøre annonce mere effektiv, kan man indsnævre målgruppen ift. køn, alder og  geografi. Facebooks algoritmer er rigtig dygtige til at ramme de relevante personer, så målretningen skal ikke være alt for snæver. Men kender I fx jeres oplandsområde, ville det være en god ide at angive dette i målretningen.</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Tilpas målretningen, som I ønsker. </a:t>
            </a:r>
            <a:endParaRPr sz="1000">
              <a:solidFill>
                <a:srgbClr val="222222"/>
              </a:solidFill>
            </a:endParaRPr>
          </a:p>
          <a:p>
            <a:pPr marL="210312" lvl="0" indent="-228091" algn="l" rtl="0">
              <a:lnSpc>
                <a:spcPct val="115000"/>
              </a:lnSpc>
              <a:spcBef>
                <a:spcPts val="1000"/>
              </a:spcBef>
              <a:spcAft>
                <a:spcPts val="900"/>
              </a:spcAft>
              <a:buClr>
                <a:srgbClr val="222222"/>
              </a:buClr>
              <a:buSzPts val="1000"/>
              <a:buChar char="●"/>
            </a:pPr>
            <a:r>
              <a:rPr lang="en" sz="1000">
                <a:solidFill>
                  <a:srgbClr val="222222"/>
                </a:solidFill>
              </a:rPr>
              <a:t>Nederst er der mulighed for at målrette ift. forskellige interesser, livsbegivenheder eller lign. Her vil det dog oftest være en fordel at lade algoritmen bestemme, da det kan være svært at forudsige en persons motivation baseret på øvrige interesser.</a:t>
            </a:r>
            <a:endParaRPr sz="1000">
              <a:solidFill>
                <a:srgbClr val="222222"/>
              </a:solidFill>
            </a:endParaRPr>
          </a:p>
        </p:txBody>
      </p:sp>
      <p:cxnSp>
        <p:nvCxnSpPr>
          <p:cNvPr id="380" name="Google Shape;380;p51"/>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pic>
        <p:nvPicPr>
          <p:cNvPr id="381" name="Google Shape;381;p51"/>
          <p:cNvPicPr preferRelativeResize="0"/>
          <p:nvPr/>
        </p:nvPicPr>
        <p:blipFill rotWithShape="1">
          <a:blip r:embed="rId3">
            <a:alphaModFix/>
          </a:blip>
          <a:srcRect l="208" t="877" r="437" b="571"/>
          <a:stretch/>
        </p:blipFill>
        <p:spPr>
          <a:xfrm>
            <a:off x="4869000" y="790621"/>
            <a:ext cx="3976801" cy="2946954"/>
          </a:xfrm>
          <a:prstGeom prst="rect">
            <a:avLst/>
          </a:prstGeom>
          <a:noFill/>
          <a:ln>
            <a:noFill/>
          </a:ln>
        </p:spPr>
      </p:pic>
      <p:sp>
        <p:nvSpPr>
          <p:cNvPr id="382" name="Google Shape;382;p51"/>
          <p:cNvSpPr/>
          <p:nvPr/>
        </p:nvSpPr>
        <p:spPr>
          <a:xfrm rot="-3203576">
            <a:off x="5598320" y="1595729"/>
            <a:ext cx="39240" cy="39240"/>
          </a:xfrm>
          <a:prstGeom prst="ellipse">
            <a:avLst/>
          </a:prstGeom>
          <a:solidFill>
            <a:srgbClr val="E527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3" name="Google Shape;383;p51"/>
          <p:cNvPicPr preferRelativeResize="0"/>
          <p:nvPr/>
        </p:nvPicPr>
        <p:blipFill rotWithShape="1">
          <a:blip r:embed="rId4">
            <a:alphaModFix/>
          </a:blip>
          <a:srcRect l="1681" t="1621" r="1681" b="1252"/>
          <a:stretch/>
        </p:blipFill>
        <p:spPr>
          <a:xfrm>
            <a:off x="6366750" y="1556525"/>
            <a:ext cx="2473250" cy="3072576"/>
          </a:xfrm>
          <a:prstGeom prst="rect">
            <a:avLst/>
          </a:prstGeom>
          <a:noFill/>
          <a:ln w="9525" cap="flat" cmpd="sng">
            <a:solidFill>
              <a:srgbClr val="E52713"/>
            </a:solidFill>
            <a:prstDash val="solid"/>
            <a:round/>
            <a:headEnd type="none" w="sm" len="sm"/>
            <a:tailEnd type="none" w="sm" len="sm"/>
          </a:ln>
        </p:spPr>
      </p:pic>
      <p:cxnSp>
        <p:nvCxnSpPr>
          <p:cNvPr id="384" name="Google Shape;384;p51"/>
          <p:cNvCxnSpPr>
            <a:stCxn id="382" idx="4"/>
          </p:cNvCxnSpPr>
          <p:nvPr/>
        </p:nvCxnSpPr>
        <p:spPr>
          <a:xfrm>
            <a:off x="5633690" y="1627049"/>
            <a:ext cx="730200" cy="510000"/>
          </a:xfrm>
          <a:prstGeom prst="straightConnector1">
            <a:avLst/>
          </a:prstGeom>
          <a:noFill/>
          <a:ln w="9525" cap="flat" cmpd="sng">
            <a:solidFill>
              <a:srgbClr val="E52713"/>
            </a:solidFill>
            <a:prstDash val="solid"/>
            <a:round/>
            <a:headEnd type="none" w="med" len="med"/>
            <a:tailEnd type="none" w="med" len="med"/>
          </a:ln>
        </p:spPr>
      </p:cxnSp>
      <p:sp>
        <p:nvSpPr>
          <p:cNvPr id="385" name="Google Shape;385;p51"/>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35</a:t>
            </a:r>
            <a:endParaRPr sz="800" b="1">
              <a:solidFill>
                <a:srgbClr val="E5271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2"/>
          <p:cNvSpPr/>
          <p:nvPr/>
        </p:nvSpPr>
        <p:spPr>
          <a:xfrm>
            <a:off x="4574100" y="-10475"/>
            <a:ext cx="45699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1" name="Google Shape;391;p52"/>
          <p:cNvSpPr txBox="1"/>
          <p:nvPr/>
        </p:nvSpPr>
        <p:spPr>
          <a:xfrm>
            <a:off x="298200" y="1143000"/>
            <a:ext cx="3673500" cy="25875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0"/>
              </a:spcBef>
              <a:spcAft>
                <a:spcPts val="0"/>
              </a:spcAft>
              <a:buNone/>
            </a:pPr>
            <a:r>
              <a:rPr lang="en" b="1">
                <a:solidFill>
                  <a:srgbClr val="222222"/>
                </a:solidFill>
              </a:rPr>
              <a:t>Tilføjelse af knap</a:t>
            </a:r>
            <a:endParaRPr b="1">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For at øge sandsynligheden for, at ens annonce genererer den handling man ønsker, kan man tilføje en knap såsom “Læs mere” eller “Ring nu”. Man kan også lade være med at tilføje en knap. </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NB. Afhængig af hvilken optimering man vælger, kan en knap være obligatorisk. Ønsker man fx at få flere hjemmesidebesøg, skal der være en knap med et link til denne side.</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Marker den mulighed, I ønsker at benytte. </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392" name="Google Shape;392;p52"/>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pic>
        <p:nvPicPr>
          <p:cNvPr id="393" name="Google Shape;393;p52"/>
          <p:cNvPicPr preferRelativeResize="0"/>
          <p:nvPr/>
        </p:nvPicPr>
        <p:blipFill rotWithShape="1">
          <a:blip r:embed="rId3">
            <a:alphaModFix/>
          </a:blip>
          <a:srcRect l="208" t="877" r="437" b="571"/>
          <a:stretch/>
        </p:blipFill>
        <p:spPr>
          <a:xfrm>
            <a:off x="4869000" y="1003446"/>
            <a:ext cx="3976801" cy="2946954"/>
          </a:xfrm>
          <a:prstGeom prst="rect">
            <a:avLst/>
          </a:prstGeom>
          <a:noFill/>
          <a:ln>
            <a:noFill/>
          </a:ln>
        </p:spPr>
      </p:pic>
      <p:cxnSp>
        <p:nvCxnSpPr>
          <p:cNvPr id="394" name="Google Shape;394;p52"/>
          <p:cNvCxnSpPr>
            <a:stCxn id="395" idx="5"/>
          </p:cNvCxnSpPr>
          <p:nvPr/>
        </p:nvCxnSpPr>
        <p:spPr>
          <a:xfrm rot="10800000" flipH="1">
            <a:off x="5339525" y="1960760"/>
            <a:ext cx="613500" cy="60900"/>
          </a:xfrm>
          <a:prstGeom prst="straightConnector1">
            <a:avLst/>
          </a:prstGeom>
          <a:noFill/>
          <a:ln w="9525" cap="flat" cmpd="sng">
            <a:solidFill>
              <a:srgbClr val="E52713"/>
            </a:solidFill>
            <a:prstDash val="solid"/>
            <a:round/>
            <a:headEnd type="none" w="med" len="med"/>
            <a:tailEnd type="none" w="med" len="med"/>
          </a:ln>
        </p:spPr>
      </p:cxnSp>
      <p:sp>
        <p:nvSpPr>
          <p:cNvPr id="395" name="Google Shape;395;p52"/>
          <p:cNvSpPr/>
          <p:nvPr/>
        </p:nvSpPr>
        <p:spPr>
          <a:xfrm rot="-3203576">
            <a:off x="5300495" y="2004904"/>
            <a:ext cx="39240" cy="39240"/>
          </a:xfrm>
          <a:prstGeom prst="ellipse">
            <a:avLst/>
          </a:prstGeom>
          <a:solidFill>
            <a:srgbClr val="E527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96" name="Google Shape;396;p52"/>
          <p:cNvPicPr preferRelativeResize="0"/>
          <p:nvPr/>
        </p:nvPicPr>
        <p:blipFill>
          <a:blip r:embed="rId4">
            <a:alphaModFix/>
          </a:blip>
          <a:stretch>
            <a:fillRect/>
          </a:stretch>
        </p:blipFill>
        <p:spPr>
          <a:xfrm>
            <a:off x="5951327" y="1340800"/>
            <a:ext cx="2894475" cy="2191900"/>
          </a:xfrm>
          <a:prstGeom prst="rect">
            <a:avLst/>
          </a:prstGeom>
          <a:noFill/>
          <a:ln w="9525" cap="flat" cmpd="sng">
            <a:solidFill>
              <a:srgbClr val="E52713"/>
            </a:solidFill>
            <a:prstDash val="solid"/>
            <a:round/>
            <a:headEnd type="none" w="sm" len="sm"/>
            <a:tailEnd type="none" w="sm" len="sm"/>
          </a:ln>
        </p:spPr>
      </p:pic>
      <p:sp>
        <p:nvSpPr>
          <p:cNvPr id="397" name="Google Shape;397;p52"/>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36</a:t>
            </a:r>
            <a:endParaRPr sz="800" b="1">
              <a:solidFill>
                <a:srgbClr val="E5271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p:nvPr/>
        </p:nvSpPr>
        <p:spPr>
          <a:xfrm>
            <a:off x="298200" y="1143000"/>
            <a:ext cx="3461100" cy="2709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Leder du efter en sport, hvor dit barn ikke skal løbe stærkt eller råbe højt?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Skydning er for alle. Også for dem, der trives med ro og fordybelse. Vi oplever igen og igen, hvordan børn vokser med opgaven og får selvtillid, fokus og nye venner.</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Tryg introduktion</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Uddannede instruktører</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Fokus på sikkerhed og udvikling</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Læs mere om vores børnehold her og book en gratis prøvetime: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76" name="Google Shape;76;p17"/>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77" name="Google Shape;77;p17"/>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2</a:t>
            </a:r>
            <a:endParaRPr sz="800" b="1">
              <a:solidFill>
                <a:srgbClr val="E52713"/>
              </a:solidFill>
            </a:endParaRPr>
          </a:p>
        </p:txBody>
      </p:sp>
      <p:pic>
        <p:nvPicPr>
          <p:cNvPr id="78" name="Google Shape;78;p17" title="Dansk_Skytte_union_2.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79" name="Google Shape;79;p17"/>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3"/>
          <p:cNvSpPr/>
          <p:nvPr/>
        </p:nvSpPr>
        <p:spPr>
          <a:xfrm>
            <a:off x="4574100" y="-10475"/>
            <a:ext cx="45699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03" name="Google Shape;403;p53"/>
          <p:cNvPicPr preferRelativeResize="0"/>
          <p:nvPr/>
        </p:nvPicPr>
        <p:blipFill rotWithShape="1">
          <a:blip r:embed="rId3">
            <a:alphaModFix/>
          </a:blip>
          <a:srcRect l="208" t="877" r="437" b="571"/>
          <a:stretch/>
        </p:blipFill>
        <p:spPr>
          <a:xfrm>
            <a:off x="4869000" y="790621"/>
            <a:ext cx="3976801" cy="2946954"/>
          </a:xfrm>
          <a:prstGeom prst="rect">
            <a:avLst/>
          </a:prstGeom>
          <a:noFill/>
          <a:ln>
            <a:noFill/>
          </a:ln>
        </p:spPr>
      </p:pic>
      <p:sp>
        <p:nvSpPr>
          <p:cNvPr id="404" name="Google Shape;404;p53"/>
          <p:cNvSpPr txBox="1"/>
          <p:nvPr/>
        </p:nvSpPr>
        <p:spPr>
          <a:xfrm>
            <a:off x="298200" y="1143000"/>
            <a:ext cx="3673500" cy="29634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0"/>
              </a:spcBef>
              <a:spcAft>
                <a:spcPts val="0"/>
              </a:spcAft>
              <a:buNone/>
            </a:pPr>
            <a:r>
              <a:rPr lang="en" b="1">
                <a:solidFill>
                  <a:srgbClr val="222222"/>
                </a:solidFill>
              </a:rPr>
              <a:t>Målretning af annoncen</a:t>
            </a:r>
            <a:endParaRPr b="1">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Som en del af målretningen skal man også angive, hvem der betaler for annoncen samt hvem der får fordel af annoncen.</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Her klikkes der på den lille blyant, og l vil formentlig skulle angive jeres foreningsnavn.</a:t>
            </a:r>
            <a:endParaRPr sz="1000">
              <a:solidFill>
                <a:srgbClr val="222222"/>
              </a:solidFill>
            </a:endParaRPr>
          </a:p>
          <a:p>
            <a:pPr marL="0" lvl="0" indent="0" algn="l" rtl="0">
              <a:lnSpc>
                <a:spcPct val="115000"/>
              </a:lnSpc>
              <a:spcBef>
                <a:spcPts val="900"/>
              </a:spcBef>
              <a:spcAft>
                <a:spcPts val="0"/>
              </a:spcAft>
              <a:buNone/>
            </a:pPr>
            <a:r>
              <a:rPr lang="en" b="1">
                <a:solidFill>
                  <a:srgbClr val="222222"/>
                </a:solidFill>
              </a:rPr>
              <a:t>Gemme målretningen</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Ønsker I at gemme målretningen til senere, kan I klikke på “Create new”. Her navngives målretningen. Næste gang man opsætter en annonce, kan man så hente indstillingerne frem igen. </a:t>
            </a:r>
            <a:endParaRPr sz="1000">
              <a:solidFill>
                <a:srgbClr val="222222"/>
              </a:solidFill>
            </a:endParaRPr>
          </a:p>
          <a:p>
            <a:pPr marL="0" lvl="0" indent="0" algn="l" rtl="0">
              <a:lnSpc>
                <a:spcPct val="115000"/>
              </a:lnSpc>
              <a:spcBef>
                <a:spcPts val="1000"/>
              </a:spcBef>
              <a:spcAft>
                <a:spcPts val="900"/>
              </a:spcAft>
              <a:buNone/>
            </a:pPr>
            <a:endParaRPr sz="1000">
              <a:solidFill>
                <a:srgbClr val="222222"/>
              </a:solidFill>
            </a:endParaRPr>
          </a:p>
        </p:txBody>
      </p:sp>
      <p:cxnSp>
        <p:nvCxnSpPr>
          <p:cNvPr id="405" name="Google Shape;405;p53"/>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pic>
        <p:nvPicPr>
          <p:cNvPr id="406" name="Google Shape;406;p53"/>
          <p:cNvPicPr preferRelativeResize="0"/>
          <p:nvPr/>
        </p:nvPicPr>
        <p:blipFill>
          <a:blip r:embed="rId4">
            <a:alphaModFix/>
          </a:blip>
          <a:stretch>
            <a:fillRect/>
          </a:stretch>
        </p:blipFill>
        <p:spPr>
          <a:xfrm>
            <a:off x="5367275" y="2684375"/>
            <a:ext cx="3472725" cy="1944725"/>
          </a:xfrm>
          <a:prstGeom prst="rect">
            <a:avLst/>
          </a:prstGeom>
          <a:noFill/>
          <a:ln w="9525" cap="flat" cmpd="sng">
            <a:solidFill>
              <a:srgbClr val="E52713"/>
            </a:solidFill>
            <a:prstDash val="solid"/>
            <a:round/>
            <a:headEnd type="none" w="sm" len="sm"/>
            <a:tailEnd type="none" w="sm" len="sm"/>
          </a:ln>
        </p:spPr>
      </p:pic>
      <p:sp>
        <p:nvSpPr>
          <p:cNvPr id="407" name="Google Shape;407;p53"/>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37</a:t>
            </a:r>
            <a:endParaRPr sz="800" b="1">
              <a:solidFill>
                <a:srgbClr val="E52713"/>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4"/>
          <p:cNvSpPr/>
          <p:nvPr/>
        </p:nvSpPr>
        <p:spPr>
          <a:xfrm>
            <a:off x="4574100" y="-10475"/>
            <a:ext cx="45699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3" name="Google Shape;413;p54"/>
          <p:cNvSpPr txBox="1"/>
          <p:nvPr/>
        </p:nvSpPr>
        <p:spPr>
          <a:xfrm>
            <a:off x="298200" y="1143000"/>
            <a:ext cx="3673500" cy="7995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0"/>
              </a:spcBef>
              <a:spcAft>
                <a:spcPts val="0"/>
              </a:spcAft>
              <a:buNone/>
            </a:pPr>
            <a:r>
              <a:rPr lang="en" b="1">
                <a:solidFill>
                  <a:srgbClr val="222222"/>
                </a:solidFill>
              </a:rPr>
              <a:t>Timing og budget</a:t>
            </a:r>
            <a:endParaRPr b="1">
              <a:solidFill>
                <a:srgbClr val="222222"/>
              </a:solidFill>
            </a:endParaRPr>
          </a:p>
          <a:p>
            <a:pPr marL="210312" lvl="0" indent="-228091" algn="l" rtl="0">
              <a:lnSpc>
                <a:spcPct val="115000"/>
              </a:lnSpc>
              <a:spcBef>
                <a:spcPts val="1000"/>
              </a:spcBef>
              <a:spcAft>
                <a:spcPts val="900"/>
              </a:spcAft>
              <a:buClr>
                <a:srgbClr val="222222"/>
              </a:buClr>
              <a:buSzPts val="1000"/>
              <a:buChar char="●"/>
            </a:pPr>
            <a:r>
              <a:rPr lang="en" sz="1000">
                <a:solidFill>
                  <a:srgbClr val="222222"/>
                </a:solidFill>
              </a:rPr>
              <a:t>I næste sektion angiver man, hvor længe annoncen skal køre samt forbrug.</a:t>
            </a:r>
            <a:endParaRPr sz="1000">
              <a:solidFill>
                <a:srgbClr val="222222"/>
              </a:solidFill>
            </a:endParaRPr>
          </a:p>
        </p:txBody>
      </p:sp>
      <p:cxnSp>
        <p:nvCxnSpPr>
          <p:cNvPr id="414" name="Google Shape;414;p54"/>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pic>
        <p:nvPicPr>
          <p:cNvPr id="415" name="Google Shape;415;p54"/>
          <p:cNvPicPr preferRelativeResize="0"/>
          <p:nvPr/>
        </p:nvPicPr>
        <p:blipFill rotWithShape="1">
          <a:blip r:embed="rId3">
            <a:alphaModFix/>
          </a:blip>
          <a:srcRect l="208" t="877" r="437" b="571"/>
          <a:stretch/>
        </p:blipFill>
        <p:spPr>
          <a:xfrm>
            <a:off x="4869000" y="1682146"/>
            <a:ext cx="3976801" cy="2946954"/>
          </a:xfrm>
          <a:prstGeom prst="rect">
            <a:avLst/>
          </a:prstGeom>
          <a:noFill/>
          <a:ln>
            <a:noFill/>
          </a:ln>
        </p:spPr>
      </p:pic>
      <p:pic>
        <p:nvPicPr>
          <p:cNvPr id="416" name="Google Shape;416;p54"/>
          <p:cNvPicPr preferRelativeResize="0"/>
          <p:nvPr/>
        </p:nvPicPr>
        <p:blipFill rotWithShape="1">
          <a:blip r:embed="rId4">
            <a:alphaModFix/>
          </a:blip>
          <a:srcRect l="1672" t="1672" r="1662" b="1662"/>
          <a:stretch/>
        </p:blipFill>
        <p:spPr>
          <a:xfrm>
            <a:off x="5184775" y="983350"/>
            <a:ext cx="3661025" cy="1954700"/>
          </a:xfrm>
          <a:prstGeom prst="rect">
            <a:avLst/>
          </a:prstGeom>
          <a:noFill/>
          <a:ln w="9525" cap="flat" cmpd="sng">
            <a:solidFill>
              <a:srgbClr val="E52713"/>
            </a:solidFill>
            <a:prstDash val="solid"/>
            <a:round/>
            <a:headEnd type="none" w="sm" len="sm"/>
            <a:tailEnd type="none" w="sm" len="sm"/>
          </a:ln>
        </p:spPr>
      </p:pic>
      <p:sp>
        <p:nvSpPr>
          <p:cNvPr id="417" name="Google Shape;417;p54"/>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38</a:t>
            </a:r>
            <a:endParaRPr sz="800" b="1">
              <a:solidFill>
                <a:srgbClr val="E52713"/>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5"/>
          <p:cNvSpPr/>
          <p:nvPr/>
        </p:nvSpPr>
        <p:spPr>
          <a:xfrm>
            <a:off x="4574100" y="-10475"/>
            <a:ext cx="45699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3" name="Google Shape;423;p55"/>
          <p:cNvSpPr txBox="1"/>
          <p:nvPr/>
        </p:nvSpPr>
        <p:spPr>
          <a:xfrm>
            <a:off x="298200" y="1143000"/>
            <a:ext cx="3673500" cy="17640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0"/>
              </a:spcBef>
              <a:spcAft>
                <a:spcPts val="0"/>
              </a:spcAft>
              <a:buNone/>
            </a:pPr>
            <a:r>
              <a:rPr lang="en" b="1">
                <a:solidFill>
                  <a:srgbClr val="222222"/>
                </a:solidFill>
              </a:rPr>
              <a:t>Placering og betaling</a:t>
            </a:r>
            <a:endParaRPr b="1">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Endelig kan man bestemme, om annoncen skal vises både på Facebook og Instagram eller kun et af stederne.</a:t>
            </a:r>
            <a:endParaRPr sz="1000">
              <a:solidFill>
                <a:srgbClr val="222222"/>
              </a:solidFill>
            </a:endParaRPr>
          </a:p>
          <a:p>
            <a:pPr marL="210312" lvl="0" indent="-228091" algn="l" rtl="0">
              <a:lnSpc>
                <a:spcPct val="115000"/>
              </a:lnSpc>
              <a:spcBef>
                <a:spcPts val="1000"/>
              </a:spcBef>
              <a:spcAft>
                <a:spcPts val="0"/>
              </a:spcAft>
              <a:buClr>
                <a:srgbClr val="222222"/>
              </a:buClr>
              <a:buSzPts val="1000"/>
              <a:buChar char="●"/>
            </a:pPr>
            <a:r>
              <a:rPr lang="en" sz="1000">
                <a:solidFill>
                  <a:srgbClr val="222222"/>
                </a:solidFill>
              </a:rPr>
              <a:t>NB man kan godt bruge begge placeringer, selvom man kun har en Facebook-side. I så fald så vil annoncen på Instagram bare bruge Facebook-siden som afsender.</a:t>
            </a:r>
            <a:endParaRPr sz="1000">
              <a:solidFill>
                <a:srgbClr val="222222"/>
              </a:solidFill>
            </a:endParaRPr>
          </a:p>
          <a:p>
            <a:pPr marL="210312" lvl="0" indent="-228091" algn="l" rtl="0">
              <a:lnSpc>
                <a:spcPct val="115000"/>
              </a:lnSpc>
              <a:spcBef>
                <a:spcPts val="1000"/>
              </a:spcBef>
              <a:spcAft>
                <a:spcPts val="900"/>
              </a:spcAft>
              <a:buClr>
                <a:srgbClr val="222222"/>
              </a:buClr>
              <a:buSzPts val="1000"/>
              <a:buChar char="●"/>
            </a:pPr>
            <a:r>
              <a:rPr lang="en" sz="1000">
                <a:solidFill>
                  <a:srgbClr val="222222"/>
                </a:solidFill>
              </a:rPr>
              <a:t>Nederst tilføjer man sit betalingskort. </a:t>
            </a:r>
            <a:endParaRPr sz="1000">
              <a:solidFill>
                <a:srgbClr val="222222"/>
              </a:solidFill>
            </a:endParaRPr>
          </a:p>
        </p:txBody>
      </p:sp>
      <p:cxnSp>
        <p:nvCxnSpPr>
          <p:cNvPr id="424" name="Google Shape;424;p55"/>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pic>
        <p:nvPicPr>
          <p:cNvPr id="425" name="Google Shape;425;p55"/>
          <p:cNvPicPr preferRelativeResize="0"/>
          <p:nvPr/>
        </p:nvPicPr>
        <p:blipFill rotWithShape="1">
          <a:blip r:embed="rId3">
            <a:alphaModFix/>
          </a:blip>
          <a:srcRect l="208" t="877" r="437" b="571"/>
          <a:stretch/>
        </p:blipFill>
        <p:spPr>
          <a:xfrm>
            <a:off x="4869000" y="1682146"/>
            <a:ext cx="3976801" cy="2946954"/>
          </a:xfrm>
          <a:prstGeom prst="rect">
            <a:avLst/>
          </a:prstGeom>
          <a:noFill/>
          <a:ln>
            <a:noFill/>
          </a:ln>
        </p:spPr>
      </p:pic>
      <p:pic>
        <p:nvPicPr>
          <p:cNvPr id="426" name="Google Shape;426;p55"/>
          <p:cNvPicPr preferRelativeResize="0"/>
          <p:nvPr/>
        </p:nvPicPr>
        <p:blipFill>
          <a:blip r:embed="rId4">
            <a:alphaModFix/>
          </a:blip>
          <a:stretch>
            <a:fillRect/>
          </a:stretch>
        </p:blipFill>
        <p:spPr>
          <a:xfrm>
            <a:off x="5172300" y="790625"/>
            <a:ext cx="3673500" cy="2312000"/>
          </a:xfrm>
          <a:prstGeom prst="rect">
            <a:avLst/>
          </a:prstGeom>
          <a:noFill/>
          <a:ln w="9525" cap="flat" cmpd="sng">
            <a:solidFill>
              <a:srgbClr val="E52713"/>
            </a:solidFill>
            <a:prstDash val="solid"/>
            <a:round/>
            <a:headEnd type="none" w="sm" len="sm"/>
            <a:tailEnd type="none" w="sm" len="sm"/>
          </a:ln>
        </p:spPr>
      </p:pic>
      <p:sp>
        <p:nvSpPr>
          <p:cNvPr id="427" name="Google Shape;427;p55"/>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39</a:t>
            </a:r>
            <a:endParaRPr sz="800" b="1">
              <a:solidFill>
                <a:srgbClr val="E52713"/>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p:nvPr/>
        </p:nvSpPr>
        <p:spPr>
          <a:xfrm>
            <a:off x="298200" y="1143000"/>
            <a:ext cx="6233100" cy="1033800"/>
          </a:xfrm>
          <a:prstGeom prst="rect">
            <a:avLst/>
          </a:prstGeom>
          <a:noFill/>
          <a:ln>
            <a:noFill/>
          </a:ln>
        </p:spPr>
        <p:txBody>
          <a:bodyPr spcFirstLastPara="1" wrap="square" lIns="0" tIns="0" rIns="91425" bIns="91425" anchor="t" anchorCtr="0">
            <a:spAutoFit/>
          </a:bodyPr>
          <a:lstStyle/>
          <a:p>
            <a:pPr marL="182880" lvl="0" indent="0" algn="l" rtl="0">
              <a:lnSpc>
                <a:spcPct val="115000"/>
              </a:lnSpc>
              <a:spcBef>
                <a:spcPts val="1000"/>
              </a:spcBef>
              <a:spcAft>
                <a:spcPts val="0"/>
              </a:spcAft>
              <a:buNone/>
            </a:pPr>
            <a:r>
              <a:rPr lang="en" sz="1000">
                <a:solidFill>
                  <a:srgbClr val="222222"/>
                </a:solidFill>
              </a:rPr>
              <a:t>Når alt er sat op, er der kun tilbage at kontrollere, at det er, som det skal være og klikke “Publish”</a:t>
            </a:r>
            <a:endParaRPr sz="1000">
              <a:solidFill>
                <a:srgbClr val="222222"/>
              </a:solidFill>
            </a:endParaRPr>
          </a:p>
          <a:p>
            <a:pPr marL="182880" lvl="0" indent="0" algn="l" rtl="0">
              <a:lnSpc>
                <a:spcPct val="115000"/>
              </a:lnSpc>
              <a:spcBef>
                <a:spcPts val="1000"/>
              </a:spcBef>
              <a:spcAft>
                <a:spcPts val="0"/>
              </a:spcAft>
              <a:buNone/>
            </a:pPr>
            <a:r>
              <a:rPr lang="en" sz="1000">
                <a:solidFill>
                  <a:srgbClr val="222222"/>
                </a:solidFill>
              </a:rPr>
              <a:t>Annoncen vil nu blive gennemgået af Meta, og når den er blevet godkendt, starter den med at blive vist.</a:t>
            </a:r>
            <a:endParaRPr sz="1000">
              <a:solidFill>
                <a:srgbClr val="222222"/>
              </a:solidFill>
            </a:endParaRPr>
          </a:p>
          <a:p>
            <a:pPr marL="182880" lvl="0" indent="0" algn="l" rtl="0">
              <a:lnSpc>
                <a:spcPct val="115000"/>
              </a:lnSpc>
              <a:spcBef>
                <a:spcPts val="1000"/>
              </a:spcBef>
              <a:spcAft>
                <a:spcPts val="900"/>
              </a:spcAft>
              <a:buNone/>
            </a:pPr>
            <a:r>
              <a:rPr lang="en" sz="1000">
                <a:solidFill>
                  <a:srgbClr val="222222"/>
                </a:solidFill>
              </a:rPr>
              <a:t>Man vil løbende kunne følge resultaterne direkte på posten, og man kan også justere løbende, hvis man fx ønsker at forlænge/forkorte tidsperioden.</a:t>
            </a:r>
            <a:endParaRPr sz="1000">
              <a:solidFill>
                <a:srgbClr val="222222"/>
              </a:solidFill>
            </a:endParaRPr>
          </a:p>
        </p:txBody>
      </p:sp>
      <p:cxnSp>
        <p:nvCxnSpPr>
          <p:cNvPr id="433" name="Google Shape;433;p56"/>
          <p:cNvCxnSpPr/>
          <p:nvPr/>
        </p:nvCxnSpPr>
        <p:spPr>
          <a:xfrm rot="10800000">
            <a:off x="298200" y="1142800"/>
            <a:ext cx="0" cy="243300"/>
          </a:xfrm>
          <a:prstGeom prst="straightConnector1">
            <a:avLst/>
          </a:prstGeom>
          <a:noFill/>
          <a:ln w="28575" cap="flat" cmpd="sng">
            <a:solidFill>
              <a:srgbClr val="E52713"/>
            </a:solidFill>
            <a:prstDash val="solid"/>
            <a:round/>
            <a:headEnd type="none" w="med" len="med"/>
            <a:tailEnd type="none" w="med" len="med"/>
          </a:ln>
        </p:spPr>
      </p:cxnSp>
      <p:grpSp>
        <p:nvGrpSpPr>
          <p:cNvPr id="434" name="Google Shape;434;p56"/>
          <p:cNvGrpSpPr/>
          <p:nvPr/>
        </p:nvGrpSpPr>
        <p:grpSpPr>
          <a:xfrm>
            <a:off x="298211" y="2703078"/>
            <a:ext cx="6034386" cy="535090"/>
            <a:chOff x="2030950" y="3125150"/>
            <a:chExt cx="6746100" cy="598200"/>
          </a:xfrm>
        </p:grpSpPr>
        <p:sp>
          <p:nvSpPr>
            <p:cNvPr id="435" name="Google Shape;435;p56"/>
            <p:cNvSpPr/>
            <p:nvPr/>
          </p:nvSpPr>
          <p:spPr>
            <a:xfrm>
              <a:off x="2030950" y="3125150"/>
              <a:ext cx="6746100" cy="598200"/>
            </a:xfrm>
            <a:prstGeom prst="rect">
              <a:avLst/>
            </a:prstGeom>
            <a:solidFill>
              <a:schemeClr val="lt1"/>
            </a:solidFill>
            <a:ln w="8525" cap="flat" cmpd="sng">
              <a:solidFill>
                <a:srgbClr val="E52713"/>
              </a:solidFill>
              <a:prstDash val="solid"/>
              <a:round/>
              <a:headEnd type="none" w="sm" len="sm"/>
              <a:tailEnd type="none" w="sm" len="sm"/>
            </a:ln>
          </p:spPr>
          <p:txBody>
            <a:bodyPr spcFirstLastPara="1" wrap="square" lIns="81775" tIns="81775" rIns="81775" bIns="81775" anchor="ctr" anchorCtr="0">
              <a:noAutofit/>
            </a:bodyPr>
            <a:lstStyle/>
            <a:p>
              <a:pPr marL="0" lvl="0" indent="0" algn="ctr" rtl="0">
                <a:spcBef>
                  <a:spcPts val="0"/>
                </a:spcBef>
                <a:spcAft>
                  <a:spcPts val="0"/>
                </a:spcAft>
                <a:buNone/>
              </a:pPr>
              <a:endParaRPr sz="1252"/>
            </a:p>
          </p:txBody>
        </p:sp>
        <p:pic>
          <p:nvPicPr>
            <p:cNvPr id="436" name="Google Shape;436;p56"/>
            <p:cNvPicPr preferRelativeResize="0"/>
            <p:nvPr/>
          </p:nvPicPr>
          <p:blipFill rotWithShape="1">
            <a:blip r:embed="rId3">
              <a:alphaModFix/>
            </a:blip>
            <a:srcRect t="12966" b="4231"/>
            <a:stretch/>
          </p:blipFill>
          <p:spPr>
            <a:xfrm>
              <a:off x="2038250" y="3243225"/>
              <a:ext cx="6734224" cy="355375"/>
            </a:xfrm>
            <a:prstGeom prst="rect">
              <a:avLst/>
            </a:prstGeom>
            <a:noFill/>
            <a:ln>
              <a:noFill/>
            </a:ln>
          </p:spPr>
        </p:pic>
      </p:grpSp>
      <p:sp>
        <p:nvSpPr>
          <p:cNvPr id="437" name="Google Shape;437;p56"/>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40</a:t>
            </a:r>
            <a:endParaRPr sz="800" b="1">
              <a:solidFill>
                <a:srgbClr val="E5271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p:nvPr/>
        </p:nvSpPr>
        <p:spPr>
          <a:xfrm>
            <a:off x="298200" y="1143000"/>
            <a:ext cx="3461100" cy="2124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Er du mellem 8 og 18 år – og leder du efter en fed fritidsaktivitet?</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Så kom og vær med på vores ungdomshold. Her lærer du præcision, tålmodighed og koncentration, samtidig med at du har det sjovt sammen med andre unge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Prøv skydning som din nye hobby. Læs mere om her og book en gratis prøvetime: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85" name="Google Shape;85;p18"/>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86" name="Google Shape;86;p18"/>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3</a:t>
            </a:r>
            <a:endParaRPr sz="800" b="1">
              <a:solidFill>
                <a:srgbClr val="E52713"/>
              </a:solidFill>
            </a:endParaRPr>
          </a:p>
        </p:txBody>
      </p:sp>
      <p:pic>
        <p:nvPicPr>
          <p:cNvPr id="87" name="Google Shape;87;p18" title="Dansk_Skytte_union_3.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88" name="Google Shape;88;p18"/>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p:nvPr/>
        </p:nvSpPr>
        <p:spPr>
          <a:xfrm>
            <a:off x="298200" y="1143000"/>
            <a:ext cx="3461100" cy="1654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Har dit barn prøvet at skyde og mærket roen, koncentrationen og adrenalinen?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Hos (Foreningsnavn) tager vi imod nye skytter i alle aldre. Både nybegyndere og skytter med lidt eller meget erfaring.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forbi og få en gratis prøvetime med kyndig instruktion. Du kan låne udstyr af os, læs mere her: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94" name="Google Shape;94;p19"/>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95" name="Google Shape;95;p19"/>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4</a:t>
            </a:r>
            <a:endParaRPr sz="800" b="1">
              <a:solidFill>
                <a:srgbClr val="E52713"/>
              </a:solidFill>
            </a:endParaRPr>
          </a:p>
        </p:txBody>
      </p:sp>
      <p:pic>
        <p:nvPicPr>
          <p:cNvPr id="96" name="Google Shape;96;p19" title="Dansk_Skytte_union_4.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97" name="Google Shape;97;p19"/>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p:nvPr/>
        </p:nvSpPr>
        <p:spPr>
          <a:xfrm>
            <a:off x="298200" y="1143000"/>
            <a:ext cx="3461100" cy="2709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Mini-skytter søges! Fra 8 år og op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Har du en nysgerrig mini derhjemme? Så lad ham eller hende få en prøvetime på vores mini-skyttehold. Det er både lærerigt og sjovt, og vi har fokus på sikkerhed og tryghed fra første skud.</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Alder: 8-12 år</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Træning: (indsæt dag og tidspunkt)</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Sted: (Foreningsnavn + adresse)</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Vi lover spænding, præcision og gode grin. Klik her og book en gratis prøvetime: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03" name="Google Shape;103;p20"/>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pic>
        <p:nvPicPr>
          <p:cNvPr id="104" name="Google Shape;104;p20" title="DGI_Skydning_39.jpg"/>
          <p:cNvPicPr preferRelativeResize="0"/>
          <p:nvPr/>
        </p:nvPicPr>
        <p:blipFill>
          <a:blip r:embed="rId3">
            <a:alphaModFix/>
          </a:blip>
          <a:stretch>
            <a:fillRect/>
          </a:stretch>
        </p:blipFill>
        <p:spPr>
          <a:xfrm>
            <a:off x="4572000" y="1003450"/>
            <a:ext cx="4273802" cy="2560534"/>
          </a:xfrm>
          <a:prstGeom prst="rect">
            <a:avLst/>
          </a:prstGeom>
          <a:noFill/>
          <a:ln>
            <a:noFill/>
          </a:ln>
        </p:spPr>
      </p:pic>
      <p:sp>
        <p:nvSpPr>
          <p:cNvPr id="105" name="Google Shape;105;p20"/>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5</a:t>
            </a:r>
            <a:endParaRPr sz="800" b="1">
              <a:solidFill>
                <a:srgbClr val="E52713"/>
              </a:solidFill>
            </a:endParaRPr>
          </a:p>
        </p:txBody>
      </p:sp>
      <p:pic>
        <p:nvPicPr>
          <p:cNvPr id="106" name="Google Shape;106;p20" title="Dansk_Skytte_union_5.jpg"/>
          <p:cNvPicPr preferRelativeResize="0">
            <a:picLocks noGrp="1"/>
          </p:cNvPicPr>
          <p:nvPr>
            <p:ph type="pic" idx="2"/>
          </p:nvPr>
        </p:nvPicPr>
        <p:blipFill rotWithShape="1">
          <a:blip r:embed="rId4">
            <a:alphaModFix/>
          </a:blip>
          <a:srcRect/>
          <a:stretch/>
        </p:blipFill>
        <p:spPr>
          <a:xfrm>
            <a:off x="4572000" y="360600"/>
            <a:ext cx="4273800" cy="4273800"/>
          </a:xfrm>
          <a:prstGeom prst="rect">
            <a:avLst/>
          </a:prstGeom>
        </p:spPr>
      </p:pic>
      <p:sp>
        <p:nvSpPr>
          <p:cNvPr id="107" name="Google Shape;107;p20"/>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5"/>
              </a:rPr>
              <a:t>Link til billeder</a:t>
            </a:r>
            <a:endParaRPr sz="10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p:nvPr/>
        </p:nvSpPr>
        <p:spPr>
          <a:xfrm>
            <a:off x="298200" y="1143000"/>
            <a:ext cx="3461100" cy="14778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Hos (Foreningsnavn) får du ikke bare en sport, du får også et fællesskab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Vi skyder sammen, vi lærer sammen, og vi griner sammen.</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Kom og bliv en del af vores hold. Lige nu kan du få en gratis prøvetime, klik her og læs mere: (indsæt link)</a:t>
            </a: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13" name="Google Shape;113;p21"/>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14" name="Google Shape;114;p21"/>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6</a:t>
            </a:r>
            <a:endParaRPr sz="800" b="1">
              <a:solidFill>
                <a:srgbClr val="E52713"/>
              </a:solidFill>
            </a:endParaRPr>
          </a:p>
        </p:txBody>
      </p:sp>
      <p:pic>
        <p:nvPicPr>
          <p:cNvPr id="115" name="Google Shape;115;p21" title="Dansk_Skytte_union_6.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116" name="Google Shape;116;p21"/>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p:nvPr/>
        </p:nvSpPr>
        <p:spPr>
          <a:xfrm>
            <a:off x="298200" y="1143000"/>
            <a:ext cx="3461100" cy="2532000"/>
          </a:xfrm>
          <a:prstGeom prst="rect">
            <a:avLst/>
          </a:prstGeom>
          <a:noFill/>
          <a:ln>
            <a:noFill/>
          </a:ln>
        </p:spPr>
        <p:txBody>
          <a:bodyPr spcFirstLastPara="1" wrap="square" lIns="0" tIns="0" rIns="91425" bIns="91425" anchor="t" anchorCtr="0">
            <a:spAutoFit/>
          </a:bodyPr>
          <a:lstStyle/>
          <a:p>
            <a:pPr marL="0" lvl="0" indent="0" algn="l" rtl="0">
              <a:lnSpc>
                <a:spcPct val="115000"/>
              </a:lnSpc>
              <a:spcBef>
                <a:spcPts val="0"/>
              </a:spcBef>
              <a:spcAft>
                <a:spcPts val="0"/>
              </a:spcAft>
              <a:buNone/>
            </a:pPr>
            <a:r>
              <a:rPr lang="en" sz="1000">
                <a:solidFill>
                  <a:srgbClr val="222222"/>
                </a:solidFill>
              </a:rPr>
              <a:t>Skydning styrker mere end sigtet. Skydesport handler ikke bare om at ramme plet, det handler om mental styrke, ro og præcision. Vi har hold for både nybegyndere og øvede, og vi garanterer en sport med plads til alle børn og unge.</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Lave medlemspriser </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Udstyr kan lånes </a:t>
            </a:r>
            <a:endParaRPr sz="1000">
              <a:solidFill>
                <a:srgbClr val="222222"/>
              </a:solidFill>
            </a:endParaRPr>
          </a:p>
          <a:p>
            <a:pPr marL="182880" lvl="0" indent="0" algn="l" rtl="0">
              <a:lnSpc>
                <a:spcPct val="115000"/>
              </a:lnSpc>
              <a:spcBef>
                <a:spcPts val="900"/>
              </a:spcBef>
              <a:spcAft>
                <a:spcPts val="0"/>
              </a:spcAft>
              <a:buNone/>
            </a:pPr>
            <a:r>
              <a:rPr lang="en" sz="1000">
                <a:solidFill>
                  <a:srgbClr val="222222"/>
                </a:solidFill>
              </a:rPr>
              <a:t>🎯 Fokus på sikkerhed  </a:t>
            </a:r>
            <a:endParaRPr sz="1000">
              <a:solidFill>
                <a:srgbClr val="222222"/>
              </a:solidFill>
            </a:endParaRPr>
          </a:p>
          <a:p>
            <a:pPr marL="0" lvl="0" indent="0" algn="l" rtl="0">
              <a:lnSpc>
                <a:spcPct val="115000"/>
              </a:lnSpc>
              <a:spcBef>
                <a:spcPts val="900"/>
              </a:spcBef>
              <a:spcAft>
                <a:spcPts val="0"/>
              </a:spcAft>
              <a:buNone/>
            </a:pPr>
            <a:r>
              <a:rPr lang="en" sz="1000">
                <a:solidFill>
                  <a:srgbClr val="222222"/>
                </a:solidFill>
              </a:rPr>
              <a:t>Klik her og bliv klogere på skydesportens verden: (link)</a:t>
            </a:r>
            <a:endParaRPr sz="1000">
              <a:solidFill>
                <a:srgbClr val="222222"/>
              </a:solidFill>
            </a:endParaRPr>
          </a:p>
          <a:p>
            <a:pPr marL="0" lvl="0" indent="0" algn="l" rtl="0">
              <a:lnSpc>
                <a:spcPct val="115000"/>
              </a:lnSpc>
              <a:spcBef>
                <a:spcPts val="900"/>
              </a:spcBef>
              <a:spcAft>
                <a:spcPts val="0"/>
              </a:spcAft>
              <a:buNone/>
            </a:pPr>
            <a:endParaRPr sz="1000">
              <a:solidFill>
                <a:srgbClr val="222222"/>
              </a:solidFill>
            </a:endParaRPr>
          </a:p>
          <a:p>
            <a:pPr marL="0" lvl="0" indent="0" algn="l" rtl="0">
              <a:lnSpc>
                <a:spcPct val="115000"/>
              </a:lnSpc>
              <a:spcBef>
                <a:spcPts val="900"/>
              </a:spcBef>
              <a:spcAft>
                <a:spcPts val="900"/>
              </a:spcAft>
              <a:buNone/>
            </a:pPr>
            <a:endParaRPr sz="1000">
              <a:solidFill>
                <a:srgbClr val="222222"/>
              </a:solidFill>
            </a:endParaRPr>
          </a:p>
        </p:txBody>
      </p:sp>
      <p:cxnSp>
        <p:nvCxnSpPr>
          <p:cNvPr id="122" name="Google Shape;122;p22"/>
          <p:cNvCxnSpPr/>
          <p:nvPr/>
        </p:nvCxnSpPr>
        <p:spPr>
          <a:xfrm>
            <a:off x="298200" y="1003450"/>
            <a:ext cx="323100" cy="0"/>
          </a:xfrm>
          <a:prstGeom prst="straightConnector1">
            <a:avLst/>
          </a:prstGeom>
          <a:noFill/>
          <a:ln w="28575" cap="flat" cmpd="sng">
            <a:solidFill>
              <a:srgbClr val="E52713"/>
            </a:solidFill>
            <a:prstDash val="solid"/>
            <a:round/>
            <a:headEnd type="none" w="med" len="med"/>
            <a:tailEnd type="none" w="med" len="med"/>
          </a:ln>
        </p:spPr>
      </p:cxnSp>
      <p:sp>
        <p:nvSpPr>
          <p:cNvPr id="123" name="Google Shape;123;p22"/>
          <p:cNvSpPr txBox="1">
            <a:spLocks noGrp="1"/>
          </p:cNvSpPr>
          <p:nvPr>
            <p:ph type="sldNum" idx="12"/>
          </p:nvPr>
        </p:nvSpPr>
        <p:spPr>
          <a:xfrm>
            <a:off x="83962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800" b="1">
                <a:solidFill>
                  <a:srgbClr val="E52713"/>
                </a:solidFill>
              </a:rPr>
              <a:t>7</a:t>
            </a:r>
            <a:endParaRPr sz="800" b="1">
              <a:solidFill>
                <a:srgbClr val="E52713"/>
              </a:solidFill>
            </a:endParaRPr>
          </a:p>
        </p:txBody>
      </p:sp>
      <p:pic>
        <p:nvPicPr>
          <p:cNvPr id="124" name="Google Shape;124;p22" title="Dansk_Skytte_union_7.jpg"/>
          <p:cNvPicPr preferRelativeResize="0">
            <a:picLocks noGrp="1"/>
          </p:cNvPicPr>
          <p:nvPr>
            <p:ph type="pic" idx="2"/>
          </p:nvPr>
        </p:nvPicPr>
        <p:blipFill rotWithShape="1">
          <a:blip r:embed="rId3">
            <a:alphaModFix/>
          </a:blip>
          <a:srcRect/>
          <a:stretch/>
        </p:blipFill>
        <p:spPr>
          <a:xfrm>
            <a:off x="4572000" y="360600"/>
            <a:ext cx="4273803" cy="4273800"/>
          </a:xfrm>
          <a:prstGeom prst="rect">
            <a:avLst/>
          </a:prstGeom>
        </p:spPr>
      </p:pic>
      <p:sp>
        <p:nvSpPr>
          <p:cNvPr id="125" name="Google Shape;125;p22"/>
          <p:cNvSpPr txBox="1"/>
          <p:nvPr/>
        </p:nvSpPr>
        <p:spPr>
          <a:xfrm>
            <a:off x="4526950" y="4692175"/>
            <a:ext cx="16554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Link til billeder</a:t>
            </a:r>
            <a:endParaRPr sz="10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47795E9995BA94DA740575F3626E34E" ma:contentTypeVersion="13" ma:contentTypeDescription="Opret et nyt dokument." ma:contentTypeScope="" ma:versionID="e81712884090cdb59addb72f1746aff3">
  <xsd:schema xmlns:xsd="http://www.w3.org/2001/XMLSchema" xmlns:xs="http://www.w3.org/2001/XMLSchema" xmlns:p="http://schemas.microsoft.com/office/2006/metadata/properties" xmlns:ns2="81bab145-9cf8-4565-a712-945ae741a682" xmlns:ns3="b411212c-fcea-410c-b8c2-21eb568c22b9" targetNamespace="http://schemas.microsoft.com/office/2006/metadata/properties" ma:root="true" ma:fieldsID="18609728d85d4738ded1171b7bc04c16" ns2:_="" ns3:_="">
    <xsd:import namespace="81bab145-9cf8-4565-a712-945ae741a682"/>
    <xsd:import namespace="b411212c-fcea-410c-b8c2-21eb568c22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ab145-9cf8-4565-a712-945ae741a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4dc9512a-fc33-478d-ac5a-f39d098eac9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1212c-fcea-410c-b8c2-21eb568c22b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bfcb26b-15ad-4334-bd5b-60a33c62c0e7}" ma:internalName="TaxCatchAll" ma:showField="CatchAllData" ma:web="b411212c-fcea-410c-b8c2-21eb568c22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11212c-fcea-410c-b8c2-21eb568c22b9" xsi:nil="true"/>
    <lcf76f155ced4ddcb4097134ff3c332f xmlns="81bab145-9cf8-4565-a712-945ae741a6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A9911D-4C6C-4E32-AD6D-2F7B87F1B998}"/>
</file>

<file path=customXml/itemProps2.xml><?xml version="1.0" encoding="utf-8"?>
<ds:datastoreItem xmlns:ds="http://schemas.openxmlformats.org/officeDocument/2006/customXml" ds:itemID="{536C0385-85A7-466F-9D4F-2D992ABC5195}"/>
</file>

<file path=customXml/itemProps3.xml><?xml version="1.0" encoding="utf-8"?>
<ds:datastoreItem xmlns:ds="http://schemas.openxmlformats.org/officeDocument/2006/customXml" ds:itemID="{7DFE9F6B-10BE-44C9-83A6-716DC9E1095B}"/>
</file>

<file path=docProps/app.xml><?xml version="1.0" encoding="utf-8"?>
<Properties xmlns="http://schemas.openxmlformats.org/officeDocument/2006/extended-properties" xmlns:vt="http://schemas.openxmlformats.org/officeDocument/2006/docPropsVTypes">
  <TotalTime>0</TotalTime>
  <Words>2822</Words>
  <Application>Microsoft Office PowerPoint</Application>
  <PresentationFormat>Skærmshow (16:9)</PresentationFormat>
  <Paragraphs>228</Paragraphs>
  <Slides>43</Slides>
  <Notes>43</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43</vt:i4>
      </vt:variant>
    </vt:vector>
  </HeadingPairs>
  <TitlesOfParts>
    <vt:vector size="45" baseType="lpstr">
      <vt:lpstr>Arial</vt:lpstr>
      <vt:lpstr>Simple Light</vt:lpstr>
      <vt:lpstr>25 Facebook-opslag  til rekruttering af nye medlemmer</vt:lpstr>
      <vt:lpstr>PowerPoint-præsentation</vt:lpstr>
      <vt:lpstr>Opslag målrettet forældre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Opslag målrettet familier</vt:lpstr>
      <vt:lpstr>PowerPoint-præsentation</vt:lpstr>
      <vt:lpstr>PowerPoint-præsentation</vt:lpstr>
      <vt:lpstr>PowerPoint-præsentation</vt:lpstr>
      <vt:lpstr>PowerPoint-præsentation</vt:lpstr>
      <vt:lpstr>PowerPoint-præsentation</vt:lpstr>
      <vt:lpstr>Opslag målrettet voksne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Opslag til virksomheder</vt:lpstr>
      <vt:lpstr>PowerPoint-præsentation</vt:lpstr>
      <vt:lpstr>PowerPoint-præsentation</vt:lpstr>
      <vt:lpstr>PowerPoint-præsentation</vt:lpstr>
      <vt:lpstr>PowerPoint-præsentation</vt:lpstr>
      <vt:lpstr>Annoncering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Fritz Ganzhorn</dc:creator>
  <cp:lastModifiedBy>Fritz Ganzhorn</cp:lastModifiedBy>
  <cp:revision>1</cp:revision>
  <dcterms:modified xsi:type="dcterms:W3CDTF">2025-08-13T08:37:23Z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0x010100A47795E9995BA94DA740575F3626E34E</vt:lpwstr>
  </property>
</Properties>
</file>